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79" r:id="rId3"/>
    <p:sldId id="283" r:id="rId4"/>
    <p:sldId id="281" r:id="rId5"/>
    <p:sldId id="284" r:id="rId6"/>
    <p:sldId id="285" r:id="rId7"/>
    <p:sldId id="286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7" r:id="rId21"/>
    <p:sldId id="287" r:id="rId22"/>
    <p:sldId id="303" r:id="rId23"/>
    <p:sldId id="305" r:id="rId24"/>
    <p:sldId id="306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B71C-77E6-4EF0-A1CF-A30F7A60610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446DE-D51A-4265-B7A5-EC31E54A07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446DE-D51A-4265-B7A5-EC31E54A07F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:\Documents and Settings\User\My Documents\My Pictures\logo+taglineum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0348" y="152400"/>
            <a:ext cx="214265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0CE2F-AD98-488E-A93D-FCF0415D1DBC}" type="datetimeFigureOut">
              <a:rPr lang="en-US" smtClean="0"/>
              <a:pPr/>
              <a:t>9/2/2012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5D92FA-3BC4-42A8-9330-CE0BD2DD411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10600" cy="22098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tx1"/>
                </a:solidFill>
              </a:rPr>
              <a:t>Malaysia - Librarians’ Competencies 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err="1" smtClean="0">
                <a:solidFill>
                  <a:schemeClr val="tx1"/>
                </a:solidFill>
              </a:rPr>
              <a:t>LIS</a:t>
            </a:r>
            <a:r>
              <a:rPr lang="en-US" sz="4400" dirty="0" smtClean="0">
                <a:solidFill>
                  <a:schemeClr val="tx1"/>
                </a:solidFill>
              </a:rPr>
              <a:t> Education &amp; Curriculum</a:t>
            </a:r>
            <a:r>
              <a:rPr lang="en-US" sz="4400" smtClean="0">
                <a:solidFill>
                  <a:schemeClr val="tx1"/>
                </a:solidFill>
              </a:rPr>
              <a:t/>
            </a:r>
            <a:br>
              <a:rPr lang="en-US" sz="4400" smtClean="0">
                <a:solidFill>
                  <a:schemeClr val="tx1"/>
                </a:solidFill>
              </a:rPr>
            </a:br>
            <a:r>
              <a:rPr lang="en-US" sz="4400" smtClean="0">
                <a:solidFill>
                  <a:schemeClr val="tx1"/>
                </a:solidFill>
              </a:rPr>
              <a:t>27 </a:t>
            </a:r>
            <a:r>
              <a:rPr lang="en-US" sz="4400" dirty="0" smtClean="0">
                <a:solidFill>
                  <a:schemeClr val="tx1"/>
                </a:solidFill>
              </a:rPr>
              <a:t>June 2011 </a:t>
            </a:r>
            <a:r>
              <a:rPr lang="en-US" sz="4400" smtClean="0">
                <a:solidFill>
                  <a:schemeClr val="tx1"/>
                </a:solidFill>
              </a:rPr>
              <a:t>: </a:t>
            </a:r>
            <a:r>
              <a:rPr lang="en-US" sz="4400" smtClean="0">
                <a:solidFill>
                  <a:schemeClr val="tx1"/>
                </a:solidFill>
              </a:rPr>
              <a:t>UI</a:t>
            </a:r>
            <a:br>
              <a:rPr lang="en-US" sz="4400" smtClean="0">
                <a:solidFill>
                  <a:schemeClr val="tx1"/>
                </a:solidFill>
              </a:rPr>
            </a:br>
            <a:r>
              <a:rPr lang="en-US" sz="4400" smtClean="0">
                <a:solidFill>
                  <a:schemeClr val="tx1"/>
                </a:solidFill>
              </a:rPr>
              <a:t>2 Julai 2011 : UGM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733800"/>
            <a:ext cx="8229600" cy="1247336"/>
          </a:xfrm>
        </p:spPr>
        <p:txBody>
          <a:bodyPr>
            <a:normAutofit fontScale="85000" lnSpcReduction="20000"/>
          </a:bodyPr>
          <a:lstStyle/>
          <a:p>
            <a:r>
              <a:rPr lang="en-US" sz="2900" dirty="0" smtClean="0">
                <a:solidFill>
                  <a:schemeClr val="tx1"/>
                </a:solidFill>
              </a:rPr>
              <a:t>Nor </a:t>
            </a:r>
            <a:r>
              <a:rPr lang="en-US" sz="2900" dirty="0" err="1" smtClean="0">
                <a:solidFill>
                  <a:schemeClr val="tx1"/>
                </a:solidFill>
              </a:rPr>
              <a:t>Edzan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Che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Nasir</a:t>
            </a:r>
            <a:endParaRPr lang="en-US" sz="2900" dirty="0" smtClean="0">
              <a:solidFill>
                <a:schemeClr val="tx1"/>
              </a:solidFill>
            </a:endParaRPr>
          </a:p>
          <a:p>
            <a:r>
              <a:rPr lang="en-US" sz="2900" dirty="0" smtClean="0"/>
              <a:t>Library</a:t>
            </a:r>
          </a:p>
          <a:p>
            <a:r>
              <a:rPr lang="en-US" sz="2900" dirty="0" smtClean="0">
                <a:solidFill>
                  <a:schemeClr val="tx1"/>
                </a:solidFill>
              </a:rPr>
              <a:t>University of Malaya</a:t>
            </a:r>
            <a:endParaRPr lang="en-US" sz="2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Numerous reports, proposals and mechanisms available referring to competencies of librarians</a:t>
            </a:r>
          </a:p>
          <a:p>
            <a:r>
              <a:rPr lang="en-US" dirty="0" smtClean="0"/>
              <a:t>4 in place</a:t>
            </a:r>
          </a:p>
          <a:p>
            <a:pPr>
              <a:buNone/>
            </a:pPr>
            <a:r>
              <a:rPr lang="en-US" dirty="0" smtClean="0"/>
              <a:t>A. </a:t>
            </a:r>
            <a:r>
              <a:rPr lang="en-US" dirty="0" err="1" smtClean="0"/>
              <a:t>Perpustakaan</a:t>
            </a:r>
            <a:r>
              <a:rPr lang="en-US" dirty="0" smtClean="0"/>
              <a:t> Negara Malaysia. 2003. </a:t>
            </a:r>
            <a:r>
              <a:rPr lang="en-US" i="1" dirty="0" err="1" smtClean="0"/>
              <a:t>Laporan</a:t>
            </a:r>
            <a:r>
              <a:rPr lang="en-US" i="1" dirty="0" smtClean="0"/>
              <a:t> </a:t>
            </a:r>
            <a:r>
              <a:rPr lang="en-US" i="1" dirty="0" err="1" smtClean="0"/>
              <a:t>Kajian</a:t>
            </a:r>
            <a:r>
              <a:rPr lang="en-US" i="1" dirty="0" smtClean="0"/>
              <a:t> </a:t>
            </a:r>
            <a:r>
              <a:rPr lang="en-US" i="1" dirty="0" err="1" smtClean="0"/>
              <a:t>Keperluan</a:t>
            </a:r>
            <a:r>
              <a:rPr lang="en-US" i="1" dirty="0" smtClean="0"/>
              <a:t> </a:t>
            </a:r>
            <a:r>
              <a:rPr lang="en-US" i="1" dirty="0" err="1" smtClean="0"/>
              <a:t>Sumber</a:t>
            </a:r>
            <a:r>
              <a:rPr lang="en-US" i="1" dirty="0" smtClean="0"/>
              <a:t> </a:t>
            </a:r>
            <a:r>
              <a:rPr lang="en-US" i="1" dirty="0" err="1" smtClean="0"/>
              <a:t>Manusia</a:t>
            </a:r>
            <a:r>
              <a:rPr lang="en-US" i="1" dirty="0" smtClean="0"/>
              <a:t> </a:t>
            </a:r>
            <a:r>
              <a:rPr lang="en-US" i="1" dirty="0" err="1" smtClean="0"/>
              <a:t>dalam</a:t>
            </a:r>
            <a:r>
              <a:rPr lang="en-US" i="1" dirty="0" smtClean="0"/>
              <a:t> </a:t>
            </a:r>
            <a:r>
              <a:rPr lang="en-US" i="1" dirty="0" err="1" smtClean="0"/>
              <a:t>Bidang</a:t>
            </a:r>
            <a:r>
              <a:rPr lang="en-US" i="1" dirty="0" smtClean="0"/>
              <a:t> </a:t>
            </a:r>
            <a:r>
              <a:rPr lang="en-US" i="1" dirty="0" err="1" smtClean="0"/>
              <a:t>Perpustakaan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Perkhidmatan</a:t>
            </a:r>
            <a:r>
              <a:rPr lang="en-US" i="1" dirty="0" smtClean="0"/>
              <a:t> </a:t>
            </a:r>
            <a:r>
              <a:rPr lang="en-US" i="1" dirty="0" err="1" smtClean="0"/>
              <a:t>Makumat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Malaysia</a:t>
            </a:r>
            <a:r>
              <a:rPr lang="en-US" dirty="0" smtClean="0"/>
              <a:t>. Kuala Lumpur: PNM, 2004.</a:t>
            </a:r>
          </a:p>
          <a:p>
            <a:pPr lvl="0"/>
            <a:r>
              <a:rPr lang="en-US" dirty="0" smtClean="0"/>
              <a:t>For the duration 1999 to 2003 for 2004-2008</a:t>
            </a:r>
          </a:p>
          <a:p>
            <a:pPr lvl="0"/>
            <a:r>
              <a:rPr lang="en-US" dirty="0" smtClean="0"/>
              <a:t>368 libraries – 15 public university libraries involved</a:t>
            </a:r>
          </a:p>
          <a:p>
            <a:pPr lvl="0"/>
            <a:r>
              <a:rPr lang="en-US" dirty="0" smtClean="0"/>
              <a:t>identified 4 categories of competency</a:t>
            </a:r>
          </a:p>
          <a:p>
            <a:pPr lvl="1"/>
            <a:r>
              <a:rPr lang="en-US" sz="2600" dirty="0" smtClean="0"/>
              <a:t>Management &amp; administration</a:t>
            </a:r>
          </a:p>
          <a:p>
            <a:pPr lvl="1"/>
            <a:r>
              <a:rPr lang="en-US" sz="2600" dirty="0" err="1" smtClean="0"/>
              <a:t>ICT</a:t>
            </a:r>
            <a:r>
              <a:rPr lang="en-US" sz="2600" dirty="0" smtClean="0"/>
              <a:t> skills</a:t>
            </a:r>
          </a:p>
          <a:p>
            <a:pPr lvl="1"/>
            <a:r>
              <a:rPr lang="en-US" sz="2600" dirty="0" smtClean="0"/>
              <a:t>Professional knowledge &amp; skills</a:t>
            </a:r>
          </a:p>
          <a:p>
            <a:pPr lvl="1"/>
            <a:r>
              <a:rPr lang="en-US" sz="2600" dirty="0" smtClean="0"/>
              <a:t>Personal relationship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 smtClean="0"/>
              <a:t>in the survey</a:t>
            </a:r>
          </a:p>
          <a:p>
            <a:pPr lvl="1"/>
            <a:r>
              <a:rPr lang="en-US" dirty="0" smtClean="0"/>
              <a:t>62% respondents said that their libraries do not have incompetent staff.</a:t>
            </a:r>
          </a:p>
          <a:p>
            <a:pPr lvl="1"/>
            <a:r>
              <a:rPr lang="en-US" dirty="0" smtClean="0"/>
              <a:t>36% respondents said that their libraries do have incompetent staff.</a:t>
            </a:r>
          </a:p>
          <a:p>
            <a:pPr lvl="1"/>
            <a:r>
              <a:rPr lang="en-US" dirty="0" smtClean="0"/>
              <a:t>2% respondents did not response</a:t>
            </a:r>
          </a:p>
          <a:p>
            <a:pPr lvl="0"/>
            <a:r>
              <a:rPr lang="en-US" sz="2800" dirty="0" smtClean="0"/>
              <a:t>the report stated that the required competencies for 2004-2008 for all levels of librarians are</a:t>
            </a:r>
          </a:p>
          <a:p>
            <a:pPr lvl="1"/>
            <a:r>
              <a:rPr lang="en-US" dirty="0" smtClean="0"/>
              <a:t> electronic publishing</a:t>
            </a:r>
          </a:p>
          <a:p>
            <a:pPr lvl="1"/>
            <a:r>
              <a:rPr lang="en-US" dirty="0" smtClean="0"/>
              <a:t>change management</a:t>
            </a:r>
          </a:p>
          <a:p>
            <a:pPr lvl="1"/>
            <a:r>
              <a:rPr lang="en-US" dirty="0" smtClean="0"/>
              <a:t>financial management</a:t>
            </a:r>
          </a:p>
          <a:p>
            <a:pPr lvl="1"/>
            <a:r>
              <a:rPr lang="en-US" dirty="0" smtClean="0"/>
              <a:t>desktop publishing</a:t>
            </a:r>
          </a:p>
          <a:p>
            <a:pPr lvl="1"/>
            <a:r>
              <a:rPr lang="en-US" dirty="0" smtClean="0"/>
              <a:t>creative thinking</a:t>
            </a:r>
          </a:p>
          <a:p>
            <a:pPr lvl="1"/>
            <a:r>
              <a:rPr lang="en-US" dirty="0" smtClean="0"/>
              <a:t>negotiation skills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9144000" cy="594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B. </a:t>
            </a:r>
            <a:r>
              <a:rPr lang="en-US" i="1" dirty="0" err="1" smtClean="0"/>
              <a:t>Kompetensi</a:t>
            </a:r>
            <a:r>
              <a:rPr lang="en-US" i="1" dirty="0" smtClean="0"/>
              <a:t> </a:t>
            </a:r>
            <a:r>
              <a:rPr lang="en-US" i="1" dirty="0" err="1" smtClean="0"/>
              <a:t>Staf</a:t>
            </a:r>
            <a:r>
              <a:rPr lang="en-US" i="1" dirty="0" smtClean="0"/>
              <a:t> </a:t>
            </a:r>
            <a:r>
              <a:rPr lang="en-US" i="1" dirty="0" err="1" smtClean="0"/>
              <a:t>Perpustakaan</a:t>
            </a:r>
            <a:r>
              <a:rPr lang="en-US" i="1" dirty="0" smtClean="0"/>
              <a:t> </a:t>
            </a:r>
            <a:r>
              <a:rPr lang="en-US" i="1" dirty="0" err="1" smtClean="0"/>
              <a:t>Akademik</a:t>
            </a:r>
            <a:r>
              <a:rPr lang="en-US" i="1" dirty="0" smtClean="0"/>
              <a:t>: </a:t>
            </a:r>
            <a:r>
              <a:rPr lang="en-US" i="1" dirty="0" err="1" smtClean="0"/>
              <a:t>Perpustakaan</a:t>
            </a:r>
            <a:r>
              <a:rPr lang="en-US" i="1" dirty="0" smtClean="0"/>
              <a:t> </a:t>
            </a:r>
            <a:r>
              <a:rPr lang="en-US" i="1" dirty="0" err="1" smtClean="0"/>
              <a:t>IPTA</a:t>
            </a:r>
            <a:r>
              <a:rPr lang="en-US" i="1" dirty="0" smtClean="0"/>
              <a:t>/</a:t>
            </a:r>
            <a:r>
              <a:rPr lang="en-US" i="1" dirty="0" err="1" smtClean="0"/>
              <a:t>IPTS</a:t>
            </a:r>
            <a:r>
              <a:rPr lang="en-US" i="1" dirty="0" smtClean="0"/>
              <a:t>: 2007</a:t>
            </a:r>
            <a:r>
              <a:rPr lang="en-US" dirty="0" smtClean="0"/>
              <a:t> .</a:t>
            </a:r>
          </a:p>
          <a:p>
            <a:pPr lvl="0"/>
            <a:r>
              <a:rPr lang="en-US" dirty="0" smtClean="0"/>
              <a:t>workshop </a:t>
            </a:r>
            <a:r>
              <a:rPr lang="en-US" dirty="0" err="1" smtClean="0"/>
              <a:t>organised</a:t>
            </a:r>
            <a:r>
              <a:rPr lang="en-US" dirty="0" smtClean="0"/>
              <a:t> by </a:t>
            </a:r>
            <a:r>
              <a:rPr lang="en-US" dirty="0" err="1" smtClean="0"/>
              <a:t>Perpustakaan</a:t>
            </a:r>
            <a:r>
              <a:rPr lang="en-US" dirty="0" smtClean="0"/>
              <a:t> </a:t>
            </a:r>
            <a:r>
              <a:rPr lang="en-US" dirty="0" err="1" smtClean="0"/>
              <a:t>UiTM</a:t>
            </a:r>
            <a:r>
              <a:rPr lang="en-US" dirty="0" smtClean="0"/>
              <a:t>, </a:t>
            </a:r>
            <a:r>
              <a:rPr lang="en-US" dirty="0" err="1" smtClean="0"/>
              <a:t>Jabatan</a:t>
            </a:r>
            <a:r>
              <a:rPr lang="en-US" dirty="0" smtClean="0"/>
              <a:t> Pembangunan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UiTM</a:t>
            </a:r>
            <a:r>
              <a:rPr lang="en-US" dirty="0" smtClean="0"/>
              <a:t>, </a:t>
            </a:r>
            <a:r>
              <a:rPr lang="en-US" dirty="0" err="1" smtClean="0"/>
              <a:t>JALUMA</a:t>
            </a:r>
            <a:r>
              <a:rPr lang="en-US" dirty="0" smtClean="0"/>
              <a:t> (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Institusi</a:t>
            </a:r>
            <a:r>
              <a:rPr lang="en-US" dirty="0" smtClean="0"/>
              <a:t> </a:t>
            </a:r>
            <a:r>
              <a:rPr lang="en-US" dirty="0" err="1" smtClean="0"/>
              <a:t>Pengajian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Malaysia)</a:t>
            </a:r>
          </a:p>
          <a:p>
            <a:pPr lvl="0"/>
            <a:r>
              <a:rPr lang="en-US" dirty="0" smtClean="0"/>
              <a:t>identified competencies for all professional &amp; support staff</a:t>
            </a:r>
          </a:p>
          <a:p>
            <a:pPr lvl="0"/>
            <a:r>
              <a:rPr lang="en-US" dirty="0" smtClean="0"/>
              <a:t>identified generic competencies &amp; </a:t>
            </a:r>
            <a:r>
              <a:rPr lang="en-US" dirty="0" err="1" smtClean="0"/>
              <a:t>specialised</a:t>
            </a:r>
            <a:r>
              <a:rPr lang="en-US" dirty="0" smtClean="0"/>
              <a:t> competencies</a:t>
            </a:r>
          </a:p>
          <a:p>
            <a:pPr lvl="0"/>
            <a:r>
              <a:rPr lang="en-US" dirty="0" smtClean="0"/>
              <a:t>identified relevant courses or training required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ES" sz="2800" dirty="0" smtClean="0"/>
              <a:t>C, </a:t>
            </a:r>
            <a:r>
              <a:rPr lang="es-ES" sz="2800" i="1" dirty="0" err="1" smtClean="0"/>
              <a:t>Blueprint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Kompetensi</a:t>
            </a:r>
            <a:r>
              <a:rPr lang="es-ES" sz="2800" i="1" dirty="0" smtClean="0"/>
              <a:t> </a:t>
            </a:r>
            <a:r>
              <a:rPr lang="es-ES" sz="2800" i="1" dirty="0" err="1" smtClean="0"/>
              <a:t>Pustakawan</a:t>
            </a:r>
            <a:r>
              <a:rPr lang="es-ES" sz="2800" i="1" dirty="0" smtClean="0"/>
              <a:t> </a:t>
            </a:r>
            <a:r>
              <a:rPr lang="es-ES" sz="2800" dirty="0" err="1" smtClean="0"/>
              <a:t>IPTA</a:t>
            </a:r>
            <a:r>
              <a:rPr lang="es-ES" sz="2800" dirty="0" smtClean="0"/>
              <a:t>: 2008</a:t>
            </a:r>
            <a:endParaRPr lang="en-US" sz="2400" dirty="0" smtClean="0"/>
          </a:p>
          <a:p>
            <a:pPr lvl="0"/>
            <a:r>
              <a:rPr lang="en-US" sz="2800" dirty="0" smtClean="0"/>
              <a:t>follow-up from the 2007 project</a:t>
            </a:r>
            <a:endParaRPr lang="en-US" sz="2400" dirty="0" smtClean="0"/>
          </a:p>
          <a:p>
            <a:pPr lvl="0"/>
            <a:r>
              <a:rPr lang="en-US" sz="2800" dirty="0" smtClean="0"/>
              <a:t>identified competencies for all professional &amp; support staff</a:t>
            </a:r>
          </a:p>
          <a:p>
            <a:pPr lvl="0"/>
            <a:r>
              <a:rPr lang="en-US" sz="2800" dirty="0" smtClean="0"/>
              <a:t>identified generic competencies &amp; </a:t>
            </a:r>
            <a:r>
              <a:rPr lang="en-US" sz="2800" dirty="0" err="1" smtClean="0"/>
              <a:t>specialised</a:t>
            </a:r>
            <a:r>
              <a:rPr lang="en-US" sz="2800" dirty="0" smtClean="0"/>
              <a:t> competencies</a:t>
            </a:r>
          </a:p>
          <a:p>
            <a:pPr lvl="0"/>
            <a:r>
              <a:rPr lang="en-US" sz="2800" dirty="0" smtClean="0"/>
              <a:t>identified relevant courses or training required</a:t>
            </a:r>
          </a:p>
          <a:p>
            <a:pPr lvl="0"/>
            <a:r>
              <a:rPr lang="en-US" sz="2800" dirty="0" smtClean="0"/>
              <a:t>identified competencies by division and from generic to specific</a:t>
            </a:r>
          </a:p>
          <a:p>
            <a:pPr lvl="1"/>
            <a:r>
              <a:rPr lang="en-US" dirty="0" smtClean="0"/>
              <a:t>Client</a:t>
            </a:r>
            <a:endParaRPr lang="en-US" sz="2000" dirty="0" smtClean="0"/>
          </a:p>
          <a:p>
            <a:pPr lvl="1"/>
            <a:r>
              <a:rPr lang="en-US" dirty="0" smtClean="0"/>
              <a:t>Information technology</a:t>
            </a:r>
            <a:endParaRPr lang="en-US" sz="2000" dirty="0" smtClean="0"/>
          </a:p>
          <a:p>
            <a:pPr lvl="1"/>
            <a:r>
              <a:rPr lang="en-US" dirty="0" smtClean="0"/>
              <a:t>Cataloging and classification</a:t>
            </a:r>
            <a:endParaRPr lang="en-US" sz="2000" dirty="0" smtClean="0"/>
          </a:p>
          <a:p>
            <a:pPr lvl="1"/>
            <a:r>
              <a:rPr lang="en-US" dirty="0" err="1" smtClean="0"/>
              <a:t>Acquistions</a:t>
            </a:r>
            <a:r>
              <a:rPr lang="en-US" dirty="0" smtClean="0"/>
              <a:t> of books</a:t>
            </a:r>
            <a:endParaRPr lang="en-US" sz="2000" dirty="0" smtClean="0"/>
          </a:p>
          <a:p>
            <a:pPr lvl="1"/>
            <a:r>
              <a:rPr lang="en-US" dirty="0" smtClean="0"/>
              <a:t>Journals and databases</a:t>
            </a:r>
            <a:endParaRPr lang="en-US" sz="2000" dirty="0" smtClean="0"/>
          </a:p>
          <a:p>
            <a:pPr lvl="1"/>
            <a:r>
              <a:rPr lang="en-US" dirty="0" smtClean="0"/>
              <a:t>Information and reference service </a:t>
            </a:r>
            <a:endParaRPr lang="en-US" sz="2000" dirty="0" smtClean="0"/>
          </a:p>
          <a:p>
            <a:pPr lvl="0"/>
            <a:r>
              <a:rPr lang="en-US" sz="2800" dirty="0" smtClean="0"/>
              <a:t>professional staff – generic &amp; specific</a:t>
            </a:r>
            <a:endParaRPr lang="en-US" sz="2400" dirty="0" smtClean="0"/>
          </a:p>
          <a:p>
            <a:pPr lvl="0"/>
            <a:r>
              <a:rPr lang="en-US" sz="2800" dirty="0" smtClean="0"/>
              <a:t>support – generic</a:t>
            </a:r>
            <a:endParaRPr lang="en-US" sz="2400" dirty="0" smtClean="0"/>
          </a:p>
          <a:p>
            <a:pPr lvl="0"/>
            <a:r>
              <a:rPr lang="en-US" sz="2800" dirty="0" smtClean="0"/>
              <a:t>support – generic &amp; specific </a:t>
            </a:r>
            <a:endParaRPr lang="en-US" sz="2400" dirty="0" smtClean="0"/>
          </a:p>
          <a:p>
            <a:pPr lvl="0"/>
            <a:r>
              <a:rPr lang="en-US" dirty="0" smtClean="0"/>
              <a:t>range </a:t>
            </a:r>
          </a:p>
          <a:p>
            <a:pPr lvl="1"/>
            <a:r>
              <a:rPr lang="en-US" dirty="0" smtClean="0"/>
              <a:t>Professional qualifications </a:t>
            </a:r>
            <a:r>
              <a:rPr lang="en-US" dirty="0" err="1" smtClean="0"/>
              <a:t>S54</a:t>
            </a:r>
            <a:r>
              <a:rPr lang="en-US" dirty="0" smtClean="0"/>
              <a:t>, </a:t>
            </a:r>
            <a:r>
              <a:rPr lang="en-US" dirty="0" err="1" smtClean="0"/>
              <a:t>S52</a:t>
            </a:r>
            <a:r>
              <a:rPr lang="en-US" dirty="0" smtClean="0"/>
              <a:t>, </a:t>
            </a:r>
            <a:r>
              <a:rPr lang="en-US" dirty="0" err="1" smtClean="0"/>
              <a:t>S48</a:t>
            </a:r>
            <a:r>
              <a:rPr lang="en-US" dirty="0" smtClean="0"/>
              <a:t>, </a:t>
            </a:r>
            <a:r>
              <a:rPr lang="en-US" dirty="0" err="1" smtClean="0"/>
              <a:t>S44</a:t>
            </a:r>
            <a:r>
              <a:rPr lang="en-US" dirty="0" smtClean="0"/>
              <a:t>, </a:t>
            </a:r>
            <a:r>
              <a:rPr lang="en-US" dirty="0" err="1" smtClean="0"/>
              <a:t>S41</a:t>
            </a:r>
            <a:r>
              <a:rPr lang="en-US" dirty="0" smtClean="0"/>
              <a:t>, </a:t>
            </a:r>
            <a:r>
              <a:rPr lang="en-US" dirty="0" err="1" smtClean="0"/>
              <a:t>S27</a:t>
            </a:r>
            <a:endParaRPr lang="en-US" dirty="0" smtClean="0"/>
          </a:p>
          <a:p>
            <a:pPr lvl="1"/>
            <a:r>
              <a:rPr lang="en-US" dirty="0" smtClean="0"/>
              <a:t>Support staff </a:t>
            </a:r>
            <a:r>
              <a:rPr lang="en-US" dirty="0" err="1" smtClean="0"/>
              <a:t>S26</a:t>
            </a:r>
            <a:r>
              <a:rPr lang="en-US" dirty="0" smtClean="0"/>
              <a:t>, </a:t>
            </a:r>
            <a:r>
              <a:rPr lang="en-US" dirty="0" err="1" smtClean="0"/>
              <a:t>S22</a:t>
            </a:r>
            <a:r>
              <a:rPr lang="en-US" dirty="0" smtClean="0"/>
              <a:t>, </a:t>
            </a:r>
            <a:r>
              <a:rPr lang="en-US" dirty="0" err="1" smtClean="0"/>
              <a:t>S17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D. Key Performance Indicators (</a:t>
            </a:r>
            <a:r>
              <a:rPr lang="en-US" dirty="0" err="1" smtClean="0"/>
              <a:t>KPI</a:t>
            </a:r>
            <a:r>
              <a:rPr lang="en-US" dirty="0" smtClean="0"/>
              <a:t>) for professional &amp; support staff</a:t>
            </a:r>
          </a:p>
          <a:p>
            <a:pPr lvl="0"/>
            <a:r>
              <a:rPr lang="en-US" dirty="0" smtClean="0"/>
              <a:t>different </a:t>
            </a:r>
            <a:r>
              <a:rPr lang="en-US" dirty="0" err="1" smtClean="0"/>
              <a:t>KPIs</a:t>
            </a:r>
            <a:r>
              <a:rPr lang="en-US" dirty="0" smtClean="0"/>
              <a:t> for different academic libraries</a:t>
            </a:r>
          </a:p>
          <a:p>
            <a:pPr lvl="0"/>
            <a:r>
              <a:rPr lang="en-US" dirty="0" smtClean="0"/>
              <a:t>generic</a:t>
            </a:r>
          </a:p>
          <a:p>
            <a:pPr lvl="0"/>
            <a:r>
              <a:rPr lang="en-US" dirty="0" smtClean="0"/>
              <a:t>specific to division/libraries</a:t>
            </a:r>
          </a:p>
          <a:p>
            <a:pPr lvl="0"/>
            <a:r>
              <a:rPr lang="en-US" dirty="0" smtClean="0"/>
              <a:t>20 public university libraries formulating a standard </a:t>
            </a:r>
            <a:r>
              <a:rPr lang="en-US" dirty="0" err="1" smtClean="0"/>
              <a:t>KPI</a:t>
            </a:r>
            <a:endParaRPr lang="en-US" dirty="0" smtClean="0"/>
          </a:p>
          <a:p>
            <a:pPr lvl="0"/>
            <a:r>
              <a:rPr lang="en-US" dirty="0" smtClean="0"/>
              <a:t>27 &amp; 28 June 2011 workshop in Kuala Lumpur</a:t>
            </a:r>
          </a:p>
          <a:p>
            <a:pPr lvl="0"/>
            <a:r>
              <a:rPr lang="en-US" dirty="0" smtClean="0"/>
              <a:t>UM – management has decided on 4 generic &amp; 4 specific </a:t>
            </a:r>
            <a:r>
              <a:rPr lang="en-US" dirty="0" err="1" smtClean="0"/>
              <a:t>KPI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How does the library and information science </a:t>
            </a:r>
            <a:r>
              <a:rPr lang="en-US" dirty="0" err="1" smtClean="0"/>
              <a:t>programmes</a:t>
            </a:r>
            <a:r>
              <a:rPr lang="en-US" dirty="0" smtClean="0"/>
              <a:t> in Malaysia support the need for these competencies?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Malaysia - library and information science </a:t>
            </a:r>
            <a:r>
              <a:rPr lang="en-US" dirty="0" err="1" smtClean="0"/>
              <a:t>programmes</a:t>
            </a:r>
            <a:r>
              <a:rPr lang="en-US" dirty="0" smtClean="0"/>
              <a:t> are run in universities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Ranges from diploma to PhD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1 private &amp; 4 public universities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-2"/>
          <a:ext cx="9144000" cy="6867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3200400"/>
                <a:gridCol w="3048000"/>
              </a:tblGrid>
              <a:tr h="5532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University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Undergraduate </a:t>
                      </a:r>
                      <a:r>
                        <a:rPr lang="en-US" dirty="0" err="1" smtClean="0"/>
                        <a:t>Programme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Postgraduate </a:t>
                      </a:r>
                      <a:r>
                        <a:rPr lang="en-US" dirty="0" err="1" smtClean="0"/>
                        <a:t>Programme</a:t>
                      </a:r>
                      <a:endParaRPr lang="en-US" dirty="0"/>
                    </a:p>
                  </a:txBody>
                  <a:tcPr/>
                </a:tc>
              </a:tr>
              <a:tr h="970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Universiti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Industri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Selangor (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UNISEL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) 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Times New Roman"/>
                          <a:cs typeface="Arial"/>
                        </a:rPr>
                        <a:t>Industrial University of </a:t>
                      </a:r>
                      <a:r>
                        <a:rPr lang="en-US" sz="1600" i="1" dirty="0" smtClean="0">
                          <a:latin typeface="Calibri"/>
                          <a:ea typeface="Times New Roman"/>
                          <a:cs typeface="Arial"/>
                        </a:rPr>
                        <a:t>Selangor</a:t>
                      </a:r>
                      <a:endParaRPr lang="en-US" sz="1600" i="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Diploma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Lib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Science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libri"/>
                          <a:ea typeface="Times New Roman"/>
                          <a:cs typeface="Arial"/>
                        </a:rPr>
                        <a:t>- Masters 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in Education (Educational Resource Center </a:t>
                      </a:r>
                      <a:r>
                        <a:rPr lang="en-US" sz="1600" dirty="0" smtClean="0">
                          <a:latin typeface="Calibri"/>
                          <a:ea typeface="Times New Roman"/>
                          <a:cs typeface="Arial"/>
                        </a:rPr>
                        <a:t>Mgmt)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128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Universiti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 Islam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Antarabangsa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 Malaysia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UIAM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)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u="none" strike="noStrike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International Islamic University </a:t>
                      </a:r>
                      <a:r>
                        <a:rPr lang="en-US" sz="1600" i="1" u="none" strike="noStrike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Malaysia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- Bachelor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Mgmt Info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Systems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- Master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Mgmt Info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Systems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 Master of</a:t>
                      </a:r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 Lib and Info Science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- Ph.D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. (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Mgmt Info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Systems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)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- Ph.D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. (</a:t>
                      </a: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Lib 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and </a:t>
                      </a: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Info</a:t>
                      </a:r>
                      <a:r>
                        <a:rPr lang="en-US" sz="160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Arial"/>
                        </a:rPr>
                        <a:t>Science)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21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Universiti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Malaya (UM)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u="none" strike="noStrike" dirty="0">
                          <a:latin typeface="Calibri"/>
                          <a:ea typeface="Times New Roman"/>
                          <a:cs typeface="Arial"/>
                        </a:rPr>
                        <a:t>University of </a:t>
                      </a:r>
                      <a:r>
                        <a:rPr lang="en-US" sz="1600" i="1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Malaya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 Master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Lib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and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Info Science 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 Doctor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of Philosophy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Universiti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Sains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Islam Malaysia (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USIM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) </a:t>
                      </a:r>
                      <a:r>
                        <a:rPr lang="en-US" sz="1600" i="1" dirty="0">
                          <a:latin typeface="Calibri"/>
                          <a:ea typeface="Times New Roman"/>
                          <a:cs typeface="Arial"/>
                        </a:rPr>
                        <a:t>Islamic Science University of Malaysia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600" dirty="0" smtClean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363636"/>
                          </a:solidFill>
                          <a:latin typeface="Calibri"/>
                          <a:ea typeface="Times New Roman"/>
                          <a:cs typeface="Arial"/>
                        </a:rPr>
                        <a:t>- Bachelor </a:t>
                      </a:r>
                      <a:r>
                        <a:rPr lang="en-US" sz="1600" dirty="0">
                          <a:solidFill>
                            <a:srgbClr val="363636"/>
                          </a:solidFill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dirty="0" err="1">
                          <a:solidFill>
                            <a:srgbClr val="363636"/>
                          </a:solidFill>
                          <a:latin typeface="Calibri"/>
                          <a:ea typeface="Times New Roman"/>
                          <a:cs typeface="Arial"/>
                        </a:rPr>
                        <a:t>Sunnah</a:t>
                      </a:r>
                      <a:r>
                        <a:rPr lang="en-US" sz="1600" dirty="0">
                          <a:solidFill>
                            <a:srgbClr val="363636"/>
                          </a:solidFill>
                          <a:latin typeface="Calibri"/>
                          <a:ea typeface="Times New Roman"/>
                          <a:cs typeface="Arial"/>
                        </a:rPr>
                        <a:t> Studies and </a:t>
                      </a:r>
                      <a:r>
                        <a:rPr lang="en-US" sz="1600" dirty="0" smtClean="0">
                          <a:solidFill>
                            <a:srgbClr val="363636"/>
                          </a:solidFill>
                          <a:latin typeface="Calibri"/>
                          <a:ea typeface="Times New Roman"/>
                          <a:cs typeface="Arial"/>
                        </a:rPr>
                        <a:t>Info 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86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Universiti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Teknologi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 MARA (</a:t>
                      </a: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UiTM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Times New Roman"/>
                          <a:cs typeface="Arial"/>
                        </a:rPr>
                        <a:t>MARA University of Technology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7150" marR="0" lvl="0" indent="-571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- Faculty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Information</a:t>
                      </a:r>
                      <a:r>
                        <a:rPr lang="en-US" sz="1600" u="none" strike="noStrike" baseline="0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Management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Diploma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Info Mgmt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 </a:t>
                      </a:r>
                      <a:r>
                        <a:rPr lang="en-US" sz="1600" u="none" strike="noStrike" dirty="0" err="1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BSc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 Info Studies (</a:t>
                      </a:r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Hons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): 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Lib 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&amp; 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Info Mgmt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Calibri"/>
                          <a:ea typeface="Times New Roman"/>
                          <a:cs typeface="Arial"/>
                        </a:rPr>
                        <a:t>BSc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in Info Studies (</a:t>
                      </a: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Hons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) :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Info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Systems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1600" u="none" strike="noStrike" baseline="0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Calibri"/>
                          <a:ea typeface="Times New Roman"/>
                          <a:cs typeface="Arial"/>
                        </a:rPr>
                        <a:t>BSc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in Info Studies (</a:t>
                      </a: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Hons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) : Records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Calibri"/>
                          <a:ea typeface="Times New Roman"/>
                          <a:cs typeface="Arial"/>
                        </a:rPr>
                        <a:t>BSc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in Info Studies (</a:t>
                      </a:r>
                      <a:r>
                        <a:rPr lang="en-US" sz="1600" u="none" strike="noStrike" dirty="0" err="1">
                          <a:latin typeface="Calibri"/>
                          <a:ea typeface="Times New Roman"/>
                          <a:cs typeface="Arial"/>
                        </a:rPr>
                        <a:t>Hons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) : Resource Centre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 Master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of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Info Mgmt</a:t>
                      </a:r>
                      <a:endParaRPr lang="en-US" sz="1600" u="none" strike="noStrike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 Master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of Knowledge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 Master 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 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Lib Science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- Doctoral </a:t>
                      </a:r>
                      <a:r>
                        <a:rPr lang="en-US" sz="1600" u="none" strike="noStrike" dirty="0">
                          <a:latin typeface="Calibri"/>
                          <a:ea typeface="Times New Roman"/>
                          <a:cs typeface="Arial"/>
                        </a:rPr>
                        <a:t>Degree in </a:t>
                      </a:r>
                      <a:r>
                        <a:rPr lang="en-US" sz="1600" u="none" strike="noStrike" dirty="0" smtClean="0">
                          <a:latin typeface="Calibri"/>
                          <a:ea typeface="Times New Roman"/>
                          <a:cs typeface="Arial"/>
                        </a:rPr>
                        <a:t>Info Mgmt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Malaysian Qualifications Agency. 2008. </a:t>
            </a:r>
            <a:r>
              <a:rPr lang="en-US" i="1" dirty="0" err="1" smtClean="0"/>
              <a:t>Programme</a:t>
            </a:r>
            <a:r>
              <a:rPr lang="en-US" i="1" dirty="0" smtClean="0"/>
              <a:t> standards for Library &amp; Information Science</a:t>
            </a:r>
            <a:r>
              <a:rPr lang="en-US" dirty="0" smtClean="0"/>
              <a:t>. </a:t>
            </a:r>
            <a:r>
              <a:rPr lang="en-US" dirty="0" err="1" smtClean="0"/>
              <a:t>Petaling</a:t>
            </a:r>
            <a:r>
              <a:rPr lang="en-US" dirty="0" smtClean="0"/>
              <a:t> Jaya: </a:t>
            </a:r>
            <a:r>
              <a:rPr lang="en-US" dirty="0" err="1" smtClean="0"/>
              <a:t>MQA</a:t>
            </a:r>
            <a:r>
              <a:rPr lang="en-US" dirty="0" smtClean="0"/>
              <a:t>, 2008.</a:t>
            </a:r>
          </a:p>
          <a:p>
            <a:endParaRPr lang="en-US" dirty="0" smtClean="0"/>
          </a:p>
          <a:p>
            <a:pPr lvl="0" algn="just"/>
            <a:r>
              <a:rPr lang="en-US" dirty="0" smtClean="0"/>
              <a:t>formulated to promote the development of academic </a:t>
            </a:r>
            <a:r>
              <a:rPr lang="en-US" dirty="0" err="1" smtClean="0"/>
              <a:t>programmes</a:t>
            </a:r>
            <a:r>
              <a:rPr lang="en-US" dirty="0" smtClean="0"/>
              <a:t> in the field of </a:t>
            </a:r>
            <a:r>
              <a:rPr lang="en-US" dirty="0" err="1" smtClean="0"/>
              <a:t>LIS</a:t>
            </a:r>
            <a:r>
              <a:rPr lang="en-US" dirty="0" smtClean="0"/>
              <a:t> from diploma to the doctoral levels. It includes specific guidelines on </a:t>
            </a:r>
            <a:r>
              <a:rPr lang="en-US" dirty="0" err="1" smtClean="0"/>
              <a:t>programme</a:t>
            </a:r>
            <a:r>
              <a:rPr lang="en-US" dirty="0" smtClean="0"/>
              <a:t> aims and objectives, </a:t>
            </a:r>
            <a:r>
              <a:rPr lang="en-US" dirty="0" err="1" smtClean="0"/>
              <a:t>programme</a:t>
            </a:r>
            <a:r>
              <a:rPr lang="en-US" dirty="0" smtClean="0"/>
              <a:t> learning outcomes, </a:t>
            </a:r>
            <a:r>
              <a:rPr lang="en-US" dirty="0" err="1" smtClean="0"/>
              <a:t>programme</a:t>
            </a:r>
            <a:r>
              <a:rPr lang="en-US" dirty="0" smtClean="0"/>
              <a:t> design, admission criteria, student assessment, academic staff, educational resources and continuous quality improvement.</a:t>
            </a:r>
          </a:p>
          <a:p>
            <a:pPr lvl="0" algn="just"/>
            <a:endParaRPr lang="en-US" dirty="0" smtClean="0"/>
          </a:p>
          <a:p>
            <a:pPr lvl="0" algn="just"/>
            <a:r>
              <a:rPr lang="en-US" dirty="0" err="1" smtClean="0"/>
              <a:t>http://www.mqa.gov.my/garispanduan/standardsains.pdf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9144000" cy="594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9144000" cy="594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r>
              <a:rPr lang="en-US" dirty="0" smtClean="0"/>
              <a:t>Aims and objectives</a:t>
            </a:r>
          </a:p>
          <a:p>
            <a:r>
              <a:rPr lang="en-US" dirty="0" smtClean="0"/>
              <a:t>Learning outcomes</a:t>
            </a:r>
          </a:p>
          <a:p>
            <a:r>
              <a:rPr lang="en-US" dirty="0" err="1" smtClean="0"/>
              <a:t>Programme</a:t>
            </a:r>
            <a:r>
              <a:rPr lang="en-US" dirty="0" smtClean="0"/>
              <a:t> design</a:t>
            </a:r>
          </a:p>
          <a:p>
            <a:r>
              <a:rPr lang="en-US" dirty="0" smtClean="0"/>
              <a:t>Admission criteria</a:t>
            </a:r>
          </a:p>
          <a:p>
            <a:r>
              <a:rPr lang="en-US" dirty="0" smtClean="0"/>
              <a:t>Student assessment</a:t>
            </a:r>
          </a:p>
          <a:p>
            <a:r>
              <a:rPr lang="en-US" dirty="0" smtClean="0"/>
              <a:t>Staff</a:t>
            </a:r>
          </a:p>
          <a:p>
            <a:r>
              <a:rPr lang="en-US" dirty="0" smtClean="0"/>
              <a:t>Educational resources</a:t>
            </a:r>
          </a:p>
          <a:p>
            <a:r>
              <a:rPr lang="en-US" dirty="0" smtClean="0"/>
              <a:t>Continuous improvement</a:t>
            </a:r>
          </a:p>
          <a:p>
            <a:r>
              <a:rPr lang="en-US" dirty="0" smtClean="0"/>
              <a:t>Appendix – Suggested subjects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90 credits</a:t>
            </a:r>
          </a:p>
          <a:p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University requirements  15% - 25%</a:t>
            </a:r>
          </a:p>
          <a:p>
            <a:pPr lvl="1"/>
            <a:r>
              <a:rPr lang="en-US" dirty="0" smtClean="0"/>
              <a:t>Faculty requirements  75% - 85%</a:t>
            </a:r>
          </a:p>
          <a:p>
            <a:pPr lvl="1"/>
            <a:r>
              <a:rPr lang="en-US" dirty="0" smtClean="0"/>
              <a:t>Recommended core subject division</a:t>
            </a:r>
          </a:p>
          <a:p>
            <a:pPr lvl="2"/>
            <a:r>
              <a:rPr lang="en-US" dirty="0" err="1" smtClean="0"/>
              <a:t>Organisation</a:t>
            </a:r>
            <a:r>
              <a:rPr lang="en-US" dirty="0" smtClean="0"/>
              <a:t> of knowledge</a:t>
            </a:r>
          </a:p>
          <a:p>
            <a:pPr lvl="2"/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Sources and services</a:t>
            </a:r>
          </a:p>
          <a:p>
            <a:pPr lvl="2"/>
            <a:r>
              <a:rPr lang="en-US" dirty="0" err="1" smtClean="0"/>
              <a:t>ICT</a:t>
            </a:r>
            <a:r>
              <a:rPr lang="en-US" dirty="0" smtClean="0"/>
              <a:t> application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BACHELORS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120 credits</a:t>
            </a:r>
          </a:p>
          <a:p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University requirements  10% - 15%</a:t>
            </a:r>
          </a:p>
          <a:p>
            <a:pPr lvl="1"/>
            <a:r>
              <a:rPr lang="en-US" dirty="0" smtClean="0"/>
              <a:t>Faculty requirements  60% - 75%</a:t>
            </a:r>
          </a:p>
          <a:p>
            <a:pPr lvl="1"/>
            <a:r>
              <a:rPr lang="en-US" dirty="0" smtClean="0"/>
              <a:t>Recommended core subject division</a:t>
            </a:r>
          </a:p>
          <a:p>
            <a:pPr lvl="1"/>
            <a:r>
              <a:rPr lang="en-US" dirty="0" smtClean="0"/>
              <a:t>Major  - 75%</a:t>
            </a:r>
          </a:p>
          <a:p>
            <a:pPr lvl="2"/>
            <a:r>
              <a:rPr lang="en-US" dirty="0" err="1" smtClean="0"/>
              <a:t>Organisation</a:t>
            </a:r>
            <a:r>
              <a:rPr lang="en-US" dirty="0" smtClean="0"/>
              <a:t> of knowledge</a:t>
            </a:r>
          </a:p>
          <a:p>
            <a:pPr lvl="2"/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Sources and services</a:t>
            </a:r>
          </a:p>
          <a:p>
            <a:pPr lvl="2"/>
            <a:r>
              <a:rPr lang="en-US" dirty="0" err="1" smtClean="0"/>
              <a:t>ICT</a:t>
            </a:r>
            <a:r>
              <a:rPr lang="en-US" dirty="0" smtClean="0"/>
              <a:t> application</a:t>
            </a:r>
          </a:p>
          <a:p>
            <a:pPr lvl="2"/>
            <a:r>
              <a:rPr lang="en-US" dirty="0" smtClean="0"/>
              <a:t>Evaluation, research &amp; synthesis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Minor – 25%</a:t>
            </a:r>
          </a:p>
          <a:p>
            <a:pPr lvl="2"/>
            <a:r>
              <a:rPr lang="en-US" dirty="0" smtClean="0"/>
              <a:t>Electives 20%</a:t>
            </a:r>
          </a:p>
          <a:p>
            <a:pPr lvl="2"/>
            <a:r>
              <a:rPr lang="en-US" dirty="0" smtClean="0"/>
              <a:t>Practical training 5% - in a library or information agency with at least one Bachelor-qualified librarian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Core  50% - 60%</a:t>
            </a:r>
          </a:p>
          <a:p>
            <a:pPr lvl="1"/>
            <a:r>
              <a:rPr lang="en-US" dirty="0" smtClean="0"/>
              <a:t>Recommended core subject division</a:t>
            </a:r>
          </a:p>
          <a:p>
            <a:pPr lvl="2"/>
            <a:r>
              <a:rPr lang="en-US" dirty="0" err="1" smtClean="0"/>
              <a:t>Organisation</a:t>
            </a:r>
            <a:r>
              <a:rPr lang="en-US" dirty="0" smtClean="0"/>
              <a:t> of knowledge</a:t>
            </a:r>
          </a:p>
          <a:p>
            <a:pPr lvl="2"/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Sources and services</a:t>
            </a:r>
          </a:p>
          <a:p>
            <a:pPr lvl="2"/>
            <a:r>
              <a:rPr lang="en-US" dirty="0" err="1" smtClean="0"/>
              <a:t>ICT</a:t>
            </a:r>
            <a:r>
              <a:rPr lang="en-US" dirty="0" smtClean="0"/>
              <a:t> application</a:t>
            </a:r>
          </a:p>
          <a:p>
            <a:pPr lvl="2"/>
            <a:r>
              <a:rPr lang="en-US" dirty="0" smtClean="0"/>
              <a:t>Evaluation, research &amp; synthesis</a:t>
            </a:r>
          </a:p>
          <a:p>
            <a:pPr lvl="1"/>
            <a:r>
              <a:rPr lang="en-US" dirty="0" smtClean="0"/>
              <a:t>Electives  40% - 60%</a:t>
            </a:r>
          </a:p>
          <a:p>
            <a:pPr lvl="2"/>
            <a:r>
              <a:rPr lang="en-US" dirty="0" err="1" smtClean="0"/>
              <a:t>Specialisation</a:t>
            </a:r>
            <a:r>
              <a:rPr lang="en-US" dirty="0" smtClean="0"/>
              <a:t>  30% - 40%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Structure A = thesis only – minimum 1 year full time or 2 years part time</a:t>
            </a:r>
          </a:p>
          <a:p>
            <a:pPr lvl="1"/>
            <a:r>
              <a:rPr lang="en-US" dirty="0" smtClean="0"/>
              <a:t>Structure B = coursework (18 credits) &amp; thesis</a:t>
            </a:r>
          </a:p>
          <a:p>
            <a:pPr lvl="1"/>
            <a:r>
              <a:rPr lang="en-US" dirty="0" smtClean="0"/>
              <a:t>Structure C = coursework only – 40 credits including Project paper or Case study</a:t>
            </a:r>
          </a:p>
          <a:p>
            <a:r>
              <a:rPr lang="en-US" dirty="0" smtClean="0"/>
              <a:t>Fieldwork</a:t>
            </a:r>
          </a:p>
          <a:p>
            <a:pPr lvl="1"/>
            <a:r>
              <a:rPr lang="en-US" dirty="0" smtClean="0"/>
              <a:t>Required for students with non library and information science 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DOCTORATE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Coursework &amp; thesis</a:t>
            </a:r>
          </a:p>
          <a:p>
            <a:pPr lvl="1"/>
            <a:r>
              <a:rPr lang="en-US" dirty="0" smtClean="0"/>
              <a:t>50% core + 50% electives</a:t>
            </a:r>
          </a:p>
          <a:p>
            <a:pPr lvl="1"/>
            <a:r>
              <a:rPr lang="en-US" dirty="0" smtClean="0"/>
              <a:t>Core – Statistics/Quantitative or Qualitative research/Progress report/ Seminar</a:t>
            </a:r>
          </a:p>
          <a:p>
            <a:pPr lvl="1"/>
            <a:r>
              <a:rPr lang="en-US" dirty="0" smtClean="0"/>
              <a:t>Examination (where applicable)</a:t>
            </a:r>
          </a:p>
          <a:p>
            <a:r>
              <a:rPr lang="en-US" dirty="0" smtClean="0"/>
              <a:t>Thesis only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University of Malaya – granted research university status</a:t>
            </a:r>
          </a:p>
          <a:p>
            <a:r>
              <a:rPr lang="en-US" dirty="0" smtClean="0"/>
              <a:t>Focus on research</a:t>
            </a:r>
          </a:p>
          <a:p>
            <a:r>
              <a:rPr lang="en-US" dirty="0" smtClean="0"/>
              <a:t>Led to changes in structure of postgraduate </a:t>
            </a:r>
            <a:r>
              <a:rPr lang="en-US" dirty="0" err="1" smtClean="0"/>
              <a:t>programmes</a:t>
            </a:r>
            <a:r>
              <a:rPr lang="en-US" dirty="0" smtClean="0"/>
              <a:t> = at least 70% research within the </a:t>
            </a:r>
            <a:r>
              <a:rPr lang="en-US" dirty="0" err="1" smtClean="0"/>
              <a:t>programme</a:t>
            </a:r>
            <a:endParaRPr lang="en-US" dirty="0" smtClean="0"/>
          </a:p>
          <a:p>
            <a:r>
              <a:rPr lang="en-US" dirty="0" smtClean="0"/>
              <a:t>Students are eligible for research grants/scholarships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err="1" smtClean="0"/>
              <a:t>UNIVERSITI</a:t>
            </a:r>
            <a:r>
              <a:rPr lang="en-US" sz="4000" b="1" dirty="0" smtClean="0"/>
              <a:t> MALAYA – MASTER OF LIBRARY AND INFORMATION SCIENCE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 Revised </a:t>
            </a:r>
            <a:r>
              <a:rPr lang="en-US" dirty="0" err="1" smtClean="0"/>
              <a:t>Programme</a:t>
            </a:r>
            <a:r>
              <a:rPr lang="en-US" dirty="0" smtClean="0"/>
              <a:t> Structure for Master of Library and Information Science (</a:t>
            </a:r>
            <a:r>
              <a:rPr lang="en-US" dirty="0" err="1" smtClean="0"/>
              <a:t>MLIS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subject to </a:t>
            </a:r>
            <a:r>
              <a:rPr lang="en-US" dirty="0" err="1" smtClean="0"/>
              <a:t>MOHE’s</a:t>
            </a:r>
            <a:r>
              <a:rPr lang="en-US" dirty="0" smtClean="0"/>
              <a:t> approval</a:t>
            </a:r>
          </a:p>
          <a:p>
            <a:r>
              <a:rPr lang="en-US" dirty="0" smtClean="0"/>
              <a:t>2011/2012</a:t>
            </a:r>
          </a:p>
          <a:p>
            <a:r>
              <a:rPr lang="en-US" dirty="0" err="1" smtClean="0"/>
              <a:t>MLIS</a:t>
            </a:r>
            <a:r>
              <a:rPr lang="en-US" dirty="0" smtClean="0"/>
              <a:t>  </a:t>
            </a:r>
            <a:r>
              <a:rPr lang="en-US" dirty="0" err="1" smtClean="0"/>
              <a:t>programme</a:t>
            </a:r>
            <a:r>
              <a:rPr lang="en-US" dirty="0" smtClean="0"/>
              <a:t> through 2 modes</a:t>
            </a:r>
          </a:p>
          <a:p>
            <a:pPr lvl="1"/>
            <a:r>
              <a:rPr lang="en-US" dirty="0" smtClean="0"/>
              <a:t>coursework and dissertation = a total of fifty-six (56) credits OR </a:t>
            </a:r>
          </a:p>
          <a:p>
            <a:pPr lvl="1"/>
            <a:r>
              <a:rPr lang="en-US" dirty="0" smtClean="0"/>
              <a:t>dissertation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 1: Coursework &amp; Dissertation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 parts</a:t>
            </a:r>
          </a:p>
          <a:p>
            <a:r>
              <a:rPr lang="en-US" dirty="0" smtClean="0"/>
              <a:t>Part I :  four (4) core courses, three with three credits and one with four credit; and one (1) elective course of three credit hours.</a:t>
            </a:r>
          </a:p>
          <a:p>
            <a:r>
              <a:rPr lang="en-US" dirty="0" smtClean="0"/>
              <a:t>Part II : forty (40) credits = involve research leading to the submission of a dissertation.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Core courses</a:t>
            </a:r>
          </a:p>
          <a:p>
            <a:pPr lvl="1"/>
            <a:r>
              <a:rPr lang="en-US" dirty="0" smtClean="0"/>
              <a:t>Reference and Information Literacy Services</a:t>
            </a:r>
          </a:p>
          <a:p>
            <a:pPr lvl="1"/>
            <a:r>
              <a:rPr lang="en-US" dirty="0" smtClean="0"/>
              <a:t> Organization of Information</a:t>
            </a:r>
          </a:p>
          <a:p>
            <a:pPr lvl="1"/>
            <a:r>
              <a:rPr lang="en-US" dirty="0" smtClean="0"/>
              <a:t>Research Methods in Library and Information Science</a:t>
            </a:r>
          </a:p>
          <a:p>
            <a:pPr lvl="1"/>
            <a:r>
              <a:rPr lang="en-US" dirty="0" smtClean="0"/>
              <a:t>Technologies for Information Management</a:t>
            </a:r>
          </a:p>
          <a:p>
            <a:pPr lvl="1"/>
            <a:r>
              <a:rPr lang="en-US" dirty="0" smtClean="0"/>
              <a:t>Dissertation</a:t>
            </a:r>
          </a:p>
          <a:p>
            <a:r>
              <a:rPr lang="en-US" dirty="0" smtClean="0"/>
              <a:t>Elective courses</a:t>
            </a:r>
          </a:p>
          <a:p>
            <a:pPr lvl="1"/>
            <a:r>
              <a:rPr lang="en-US" dirty="0" smtClean="0"/>
              <a:t>Management of Library and Information Services</a:t>
            </a:r>
          </a:p>
          <a:p>
            <a:pPr lvl="1"/>
            <a:r>
              <a:rPr lang="en-US" dirty="0" smtClean="0"/>
              <a:t>Libraries, Information and Society</a:t>
            </a:r>
          </a:p>
          <a:p>
            <a:pPr lvl="1"/>
            <a:r>
              <a:rPr lang="en-US" dirty="0" smtClean="0"/>
              <a:t>User Needs and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1"/>
            <a:r>
              <a:rPr lang="en-US" dirty="0" smtClean="0"/>
              <a:t>Development of Information Collection</a:t>
            </a:r>
          </a:p>
          <a:p>
            <a:pPr lvl="1"/>
            <a:r>
              <a:rPr lang="en-US" dirty="0" smtClean="0"/>
              <a:t>Digital Libraries</a:t>
            </a:r>
          </a:p>
          <a:p>
            <a:pPr lvl="1"/>
            <a:r>
              <a:rPr lang="en-US" dirty="0" smtClean="0"/>
              <a:t>Web Publishing</a:t>
            </a:r>
          </a:p>
          <a:p>
            <a:pPr lvl="1"/>
            <a:r>
              <a:rPr lang="en-US" dirty="0" smtClean="0"/>
              <a:t>Special Topics in Library &amp; Information Science I</a:t>
            </a:r>
          </a:p>
          <a:p>
            <a:pPr lvl="1"/>
            <a:r>
              <a:rPr lang="en-US" dirty="0" smtClean="0"/>
              <a:t>Special Topics in Library &amp; Information Science II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2: Dissertation only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100 % research work leading to the submission of a dissertation.</a:t>
            </a:r>
          </a:p>
          <a:p>
            <a:r>
              <a:rPr lang="en-US" dirty="0" smtClean="0"/>
              <a:t>Required to take a Research Foundations course during their first semester of enrolment.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THANK</a:t>
            </a:r>
            <a:r>
              <a:rPr lang="en-US" dirty="0" smtClean="0"/>
              <a:t>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237</TotalTime>
  <Words>1091</Words>
  <Application>Microsoft Office PowerPoint</Application>
  <PresentationFormat>On-screen Show (4:3)</PresentationFormat>
  <Paragraphs>193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  Malaysia - Librarians’ Competencies  LIS Education &amp; Curriculum 27 June 2011 : UI 2 Julai 2011 : UGM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DIPLOMA</vt:lpstr>
      <vt:lpstr>BACHELORS</vt:lpstr>
      <vt:lpstr>Slide 16</vt:lpstr>
      <vt:lpstr>MASTERS</vt:lpstr>
      <vt:lpstr>Slide 18</vt:lpstr>
      <vt:lpstr>DOCTORATE</vt:lpstr>
      <vt:lpstr>NEW DIRECTIONS</vt:lpstr>
      <vt:lpstr> UNIVERSITI MALAYA – MASTER OF LIBRARY AND INFORMATION SCIENCE</vt:lpstr>
      <vt:lpstr>Mode 1: Coursework &amp; Dissertation</vt:lpstr>
      <vt:lpstr>Slide 23</vt:lpstr>
      <vt:lpstr>Mode 2: Dissertation only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Suraya</dc:creator>
  <cp:lastModifiedBy>user</cp:lastModifiedBy>
  <cp:revision>38</cp:revision>
  <dcterms:created xsi:type="dcterms:W3CDTF">2011-04-17T12:05:36Z</dcterms:created>
  <dcterms:modified xsi:type="dcterms:W3CDTF">2012-09-02T07:03:05Z</dcterms:modified>
</cp:coreProperties>
</file>