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8803600" cy="36004500"/>
  <p:notesSz cx="6858000" cy="9144000"/>
  <p:defaultTextStyle>
    <a:defPPr>
      <a:defRPr lang="en-US"/>
    </a:defPPr>
    <a:lvl1pPr marL="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1pPr>
    <a:lvl2pPr marL="185166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2pPr>
    <a:lvl3pPr marL="370332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3pPr>
    <a:lvl4pPr marL="555498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4pPr>
    <a:lvl5pPr marL="740664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5pPr>
    <a:lvl6pPr marL="925830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6pPr>
    <a:lvl7pPr marL="1110996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7pPr>
    <a:lvl8pPr marL="1296162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8pPr>
    <a:lvl9pPr marL="1481328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00"/>
    <a:srgbClr val="FFFF99"/>
    <a:srgbClr val="C3D69B"/>
    <a:srgbClr val="92D050"/>
    <a:srgbClr val="4F6228"/>
    <a:srgbClr val="6D8838"/>
    <a:srgbClr val="8064A2"/>
    <a:srgbClr val="B7DEE8"/>
    <a:srgbClr val="779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43" autoAdjust="0"/>
    <p:restoredTop sz="94629" autoAdjust="0"/>
  </p:normalViewPr>
  <p:slideViewPr>
    <p:cSldViewPr>
      <p:cViewPr>
        <p:scale>
          <a:sx n="26" d="100"/>
          <a:sy n="26" d="100"/>
        </p:scale>
        <p:origin x="-606" y="2112"/>
      </p:cViewPr>
      <p:guideLst>
        <p:guide orient="horz" pos="11340"/>
        <p:guide pos="90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F54F9-2601-4915-9FB6-8DBF7DD84C04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57400" y="685800"/>
            <a:ext cx="27432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C4B85-F1ED-4122-8E50-8A91BD228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09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C4B85-F1ED-4122-8E50-8A91BD22801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1" y="11184735"/>
            <a:ext cx="24483060" cy="77176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0" y="20402550"/>
            <a:ext cx="20162521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51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03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54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06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58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109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813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6506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06654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6" y="23136228"/>
            <a:ext cx="24483060" cy="7150894"/>
          </a:xfrm>
        </p:spPr>
        <p:txBody>
          <a:bodyPr anchor="t"/>
          <a:lstStyle>
            <a:lvl1pPr algn="l">
              <a:defRPr sz="162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6" y="15260246"/>
            <a:ext cx="24483060" cy="7875982"/>
          </a:xfrm>
        </p:spPr>
        <p:txBody>
          <a:bodyPr anchor="b"/>
          <a:lstStyle>
            <a:lvl1pPr marL="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1pPr>
            <a:lvl2pPr marL="1851660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2pPr>
            <a:lvl3pPr marL="370332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3pPr>
            <a:lvl4pPr marL="555498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4pPr>
            <a:lvl5pPr marL="740664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5pPr>
            <a:lvl6pPr marL="925830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6pPr>
            <a:lvl7pPr marL="1110996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7pPr>
            <a:lvl8pPr marL="1296162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8pPr>
            <a:lvl9pPr marL="1481328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9647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1" y="8401053"/>
            <a:ext cx="12721589" cy="23761306"/>
          </a:xfrm>
        </p:spPr>
        <p:txBody>
          <a:bodyPr/>
          <a:lstStyle>
            <a:lvl1pPr>
              <a:defRPr sz="11300"/>
            </a:lvl1pPr>
            <a:lvl2pPr>
              <a:defRPr sz="9700"/>
            </a:lvl2pPr>
            <a:lvl3pPr>
              <a:defRPr sz="81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1" y="8401053"/>
            <a:ext cx="12721589" cy="23761306"/>
          </a:xfrm>
        </p:spPr>
        <p:txBody>
          <a:bodyPr/>
          <a:lstStyle>
            <a:lvl1pPr>
              <a:defRPr sz="11300"/>
            </a:lvl1pPr>
            <a:lvl2pPr>
              <a:defRPr sz="9700"/>
            </a:lvl2pPr>
            <a:lvl3pPr>
              <a:defRPr sz="81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6427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1" y="8059344"/>
            <a:ext cx="12726592" cy="3358751"/>
          </a:xfrm>
        </p:spPr>
        <p:txBody>
          <a:bodyPr anchor="b"/>
          <a:lstStyle>
            <a:lvl1pPr marL="0" indent="0">
              <a:buNone/>
              <a:defRPr sz="9700" b="1"/>
            </a:lvl1pPr>
            <a:lvl2pPr marL="1851660" indent="0">
              <a:buNone/>
              <a:defRPr sz="8100" b="1"/>
            </a:lvl2pPr>
            <a:lvl3pPr marL="3703320" indent="0">
              <a:buNone/>
              <a:defRPr sz="7300" b="1"/>
            </a:lvl3pPr>
            <a:lvl4pPr marL="5554980" indent="0">
              <a:buNone/>
              <a:defRPr sz="6500" b="1"/>
            </a:lvl4pPr>
            <a:lvl5pPr marL="7406640" indent="0">
              <a:buNone/>
              <a:defRPr sz="6500" b="1"/>
            </a:lvl5pPr>
            <a:lvl6pPr marL="9258300" indent="0">
              <a:buNone/>
              <a:defRPr sz="6500" b="1"/>
            </a:lvl6pPr>
            <a:lvl7pPr marL="11109960" indent="0">
              <a:buNone/>
              <a:defRPr sz="6500" b="1"/>
            </a:lvl7pPr>
            <a:lvl8pPr marL="12961620" indent="0">
              <a:buNone/>
              <a:defRPr sz="6500" b="1"/>
            </a:lvl8pPr>
            <a:lvl9pPr marL="14813280" indent="0">
              <a:buNone/>
              <a:defRPr sz="6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1" y="11418094"/>
            <a:ext cx="12726592" cy="20744262"/>
          </a:xfrm>
        </p:spPr>
        <p:txBody>
          <a:bodyPr/>
          <a:lstStyle>
            <a:lvl1pPr>
              <a:defRPr sz="9700"/>
            </a:lvl1pPr>
            <a:lvl2pPr>
              <a:defRPr sz="8100"/>
            </a:lvl2pPr>
            <a:lvl3pPr>
              <a:defRPr sz="73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31" y="8059344"/>
            <a:ext cx="12731591" cy="3358751"/>
          </a:xfrm>
        </p:spPr>
        <p:txBody>
          <a:bodyPr anchor="b"/>
          <a:lstStyle>
            <a:lvl1pPr marL="0" indent="0">
              <a:buNone/>
              <a:defRPr sz="9700" b="1"/>
            </a:lvl1pPr>
            <a:lvl2pPr marL="1851660" indent="0">
              <a:buNone/>
              <a:defRPr sz="8100" b="1"/>
            </a:lvl2pPr>
            <a:lvl3pPr marL="3703320" indent="0">
              <a:buNone/>
              <a:defRPr sz="7300" b="1"/>
            </a:lvl3pPr>
            <a:lvl4pPr marL="5554980" indent="0">
              <a:buNone/>
              <a:defRPr sz="6500" b="1"/>
            </a:lvl4pPr>
            <a:lvl5pPr marL="7406640" indent="0">
              <a:buNone/>
              <a:defRPr sz="6500" b="1"/>
            </a:lvl5pPr>
            <a:lvl6pPr marL="9258300" indent="0">
              <a:buNone/>
              <a:defRPr sz="6500" b="1"/>
            </a:lvl6pPr>
            <a:lvl7pPr marL="11109960" indent="0">
              <a:buNone/>
              <a:defRPr sz="6500" b="1"/>
            </a:lvl7pPr>
            <a:lvl8pPr marL="12961620" indent="0">
              <a:buNone/>
              <a:defRPr sz="6500" b="1"/>
            </a:lvl8pPr>
            <a:lvl9pPr marL="14813280" indent="0">
              <a:buNone/>
              <a:defRPr sz="6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31" y="11418094"/>
            <a:ext cx="12731591" cy="20744262"/>
          </a:xfrm>
        </p:spPr>
        <p:txBody>
          <a:bodyPr/>
          <a:lstStyle>
            <a:lvl1pPr>
              <a:defRPr sz="9700"/>
            </a:lvl1pPr>
            <a:lvl2pPr>
              <a:defRPr sz="8100"/>
            </a:lvl2pPr>
            <a:lvl3pPr>
              <a:defRPr sz="73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49824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9068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1235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2" y="1433513"/>
            <a:ext cx="9476186" cy="6100763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08" y="1433516"/>
            <a:ext cx="16102013" cy="30728843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97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182" y="7534279"/>
            <a:ext cx="9476186" cy="24628081"/>
          </a:xfrm>
        </p:spPr>
        <p:txBody>
          <a:bodyPr/>
          <a:lstStyle>
            <a:lvl1pPr marL="0" indent="0">
              <a:buNone/>
              <a:defRPr sz="5700"/>
            </a:lvl1pPr>
            <a:lvl2pPr marL="1851660" indent="0">
              <a:buNone/>
              <a:defRPr sz="4900"/>
            </a:lvl2pPr>
            <a:lvl3pPr marL="3703320" indent="0">
              <a:buNone/>
              <a:defRPr sz="4100"/>
            </a:lvl3pPr>
            <a:lvl4pPr marL="5554980" indent="0">
              <a:buNone/>
              <a:defRPr sz="3600"/>
            </a:lvl4pPr>
            <a:lvl5pPr marL="7406640" indent="0">
              <a:buNone/>
              <a:defRPr sz="3600"/>
            </a:lvl5pPr>
            <a:lvl6pPr marL="9258300" indent="0">
              <a:buNone/>
              <a:defRPr sz="3600"/>
            </a:lvl6pPr>
            <a:lvl7pPr marL="11109960" indent="0">
              <a:buNone/>
              <a:defRPr sz="3600"/>
            </a:lvl7pPr>
            <a:lvl8pPr marL="12961620" indent="0">
              <a:buNone/>
              <a:defRPr sz="3600"/>
            </a:lvl8pPr>
            <a:lvl9pPr marL="1481328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0411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8" y="25203151"/>
            <a:ext cx="17282160" cy="2975375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8" y="3217070"/>
            <a:ext cx="17282160" cy="21602700"/>
          </a:xfrm>
        </p:spPr>
        <p:txBody>
          <a:bodyPr/>
          <a:lstStyle>
            <a:lvl1pPr marL="0" indent="0">
              <a:buNone/>
              <a:defRPr sz="13000"/>
            </a:lvl1pPr>
            <a:lvl2pPr marL="1851660" indent="0">
              <a:buNone/>
              <a:defRPr sz="11300"/>
            </a:lvl2pPr>
            <a:lvl3pPr marL="3703320" indent="0">
              <a:buNone/>
              <a:defRPr sz="9700"/>
            </a:lvl3pPr>
            <a:lvl4pPr marL="5554980" indent="0">
              <a:buNone/>
              <a:defRPr sz="8100"/>
            </a:lvl4pPr>
            <a:lvl5pPr marL="7406640" indent="0">
              <a:buNone/>
              <a:defRPr sz="8100"/>
            </a:lvl5pPr>
            <a:lvl6pPr marL="9258300" indent="0">
              <a:buNone/>
              <a:defRPr sz="8100"/>
            </a:lvl6pPr>
            <a:lvl7pPr marL="11109960" indent="0">
              <a:buNone/>
              <a:defRPr sz="8100"/>
            </a:lvl7pPr>
            <a:lvl8pPr marL="12961620" indent="0">
              <a:buNone/>
              <a:defRPr sz="8100"/>
            </a:lvl8pPr>
            <a:lvl9pPr marL="14813280" indent="0">
              <a:buNone/>
              <a:defRPr sz="81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8" y="28178525"/>
            <a:ext cx="17282160" cy="4225526"/>
          </a:xfrm>
        </p:spPr>
        <p:txBody>
          <a:bodyPr/>
          <a:lstStyle>
            <a:lvl1pPr marL="0" indent="0">
              <a:buNone/>
              <a:defRPr sz="5700"/>
            </a:lvl1pPr>
            <a:lvl2pPr marL="1851660" indent="0">
              <a:buNone/>
              <a:defRPr sz="4900"/>
            </a:lvl2pPr>
            <a:lvl3pPr marL="3703320" indent="0">
              <a:buNone/>
              <a:defRPr sz="4100"/>
            </a:lvl3pPr>
            <a:lvl4pPr marL="5554980" indent="0">
              <a:buNone/>
              <a:defRPr sz="3600"/>
            </a:lvl4pPr>
            <a:lvl5pPr marL="7406640" indent="0">
              <a:buNone/>
              <a:defRPr sz="3600"/>
            </a:lvl5pPr>
            <a:lvl6pPr marL="9258300" indent="0">
              <a:buNone/>
              <a:defRPr sz="3600"/>
            </a:lvl6pPr>
            <a:lvl7pPr marL="11109960" indent="0">
              <a:buNone/>
              <a:defRPr sz="3600"/>
            </a:lvl7pPr>
            <a:lvl8pPr marL="12961620" indent="0">
              <a:buNone/>
              <a:defRPr sz="3600"/>
            </a:lvl8pPr>
            <a:lvl9pPr marL="1481328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8947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81868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1852"/>
            <a:ext cx="6480810" cy="307205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1852"/>
            <a:ext cx="18962370" cy="307205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5812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0" y="1441850"/>
            <a:ext cx="25923241" cy="6000750"/>
          </a:xfrm>
          <a:prstGeom prst="rect">
            <a:avLst/>
          </a:prstGeom>
        </p:spPr>
        <p:txBody>
          <a:bodyPr vert="horz" lIns="370332" tIns="185166" rIns="370332" bIns="18516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0" y="8401053"/>
            <a:ext cx="25923241" cy="23761306"/>
          </a:xfrm>
          <a:prstGeom prst="rect">
            <a:avLst/>
          </a:prstGeom>
        </p:spPr>
        <p:txBody>
          <a:bodyPr vert="horz" lIns="370332" tIns="185166" rIns="370332" bIns="18516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70840"/>
            <a:ext cx="6720840" cy="1916906"/>
          </a:xfrm>
          <a:prstGeom prst="rect">
            <a:avLst/>
          </a:prstGeom>
        </p:spPr>
        <p:txBody>
          <a:bodyPr vert="horz" lIns="370332" tIns="185166" rIns="370332" bIns="185166" rtlCol="0" anchor="ctr"/>
          <a:lstStyle>
            <a:lvl1pPr algn="l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848C1-47CD-4E66-85EF-B7467ABC21D8}" type="datetimeFigureOut">
              <a:rPr lang="en-MY" smtClean="0"/>
              <a:pPr/>
              <a:t>14/4/2016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1" y="33370840"/>
            <a:ext cx="9121140" cy="1916906"/>
          </a:xfrm>
          <a:prstGeom prst="rect">
            <a:avLst/>
          </a:prstGeom>
        </p:spPr>
        <p:txBody>
          <a:bodyPr vert="horz" lIns="370332" tIns="185166" rIns="370332" bIns="185166" rtlCol="0" anchor="ctr"/>
          <a:lstStyle>
            <a:lvl1pPr algn="ct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70840"/>
            <a:ext cx="6720840" cy="1916906"/>
          </a:xfrm>
          <a:prstGeom prst="rect">
            <a:avLst/>
          </a:prstGeom>
        </p:spPr>
        <p:txBody>
          <a:bodyPr vert="horz" lIns="370332" tIns="185166" rIns="370332" bIns="185166" rtlCol="0" anchor="ctr"/>
          <a:lstStyle>
            <a:lvl1pPr algn="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40C0E-B66F-4FEF-9653-D0DEC32087B9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79869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703320" rtl="0" eaLnBrk="1" latinLnBrk="0" hangingPunct="1">
        <a:spcBef>
          <a:spcPct val="0"/>
        </a:spcBef>
        <a:buNone/>
        <a:defRPr sz="17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8745" indent="-1388745" algn="l" defTabSz="3703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0" kern="1200">
          <a:solidFill>
            <a:schemeClr val="tx1"/>
          </a:solidFill>
          <a:latin typeface="+mn-lt"/>
          <a:ea typeface="+mn-ea"/>
          <a:cs typeface="+mn-cs"/>
        </a:defRPr>
      </a:lvl1pPr>
      <a:lvl2pPr marL="3008948" indent="-1157288" algn="l" defTabSz="370332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300" kern="1200">
          <a:solidFill>
            <a:schemeClr val="tx1"/>
          </a:solidFill>
          <a:latin typeface="+mn-lt"/>
          <a:ea typeface="+mn-ea"/>
          <a:cs typeface="+mn-cs"/>
        </a:defRPr>
      </a:lvl2pPr>
      <a:lvl3pPr marL="4629150" indent="-925830" algn="l" defTabSz="3703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indent="-925830" algn="l" defTabSz="3703320" rtl="0" eaLnBrk="1" latinLnBrk="0" hangingPunct="1">
        <a:spcBef>
          <a:spcPct val="20000"/>
        </a:spcBef>
        <a:buFont typeface="Arial" panose="020B0604020202020204" pitchFamily="34" charset="0"/>
        <a:buChar char="–"/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332470" indent="-925830" algn="l" defTabSz="3703320" rtl="0" eaLnBrk="1" latinLnBrk="0" hangingPunct="1">
        <a:spcBef>
          <a:spcPct val="20000"/>
        </a:spcBef>
        <a:buFont typeface="Arial" panose="020B0604020202020204" pitchFamily="34" charset="0"/>
        <a:buChar char="»"/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184130" indent="-925830" algn="l" defTabSz="3703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035790" indent="-925830" algn="l" defTabSz="3703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3887450" indent="-925830" algn="l" defTabSz="3703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5739110" indent="-925830" algn="l" defTabSz="3703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166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332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5498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5830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0996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6162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1328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719830"/>
            <a:ext cx="28803600" cy="36038327"/>
          </a:xfrm>
          <a:prstGeom prst="rect">
            <a:avLst/>
          </a:prstGeom>
          <a:gradFill flip="none" rotWithShape="1">
            <a:gsLst>
              <a:gs pos="90000">
                <a:schemeClr val="accent3">
                  <a:lumMod val="50000"/>
                </a:schemeClr>
              </a:gs>
              <a:gs pos="25000">
                <a:schemeClr val="accent1">
                  <a:tint val="23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MY" sz="8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5087504" y="17354178"/>
            <a:ext cx="13716096" cy="4357718"/>
          </a:xfrm>
          <a:prstGeom prst="roundRect">
            <a:avLst>
              <a:gd name="adj" fmla="val 2652"/>
            </a:avLst>
          </a:prstGeom>
          <a:solidFill>
            <a:schemeClr val="tx1">
              <a:alpha val="6980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sz="48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0" y="5662355"/>
            <a:ext cx="28803600" cy="2978855"/>
          </a:xfrm>
          <a:prstGeom prst="roundRect">
            <a:avLst/>
          </a:prstGeom>
          <a:solidFill>
            <a:schemeClr val="accent3">
              <a:lumMod val="50000"/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50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Schwannoma</a:t>
            </a:r>
            <a:r>
              <a:rPr lang="en-MY" sz="50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or </a:t>
            </a:r>
            <a:r>
              <a:rPr lang="en-MY" sz="50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neurilemmoma</a:t>
            </a:r>
            <a:r>
              <a:rPr lang="en-MY" sz="50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is a benign </a:t>
            </a:r>
            <a:r>
              <a:rPr lang="en-MY" sz="50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tumor</a:t>
            </a:r>
            <a:r>
              <a:rPr lang="en-MY" sz="50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of arising from </a:t>
            </a:r>
            <a:r>
              <a:rPr lang="en-MY" sz="50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Schwann </a:t>
            </a:r>
            <a:r>
              <a:rPr lang="en-MY" sz="50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cells of peripheral or cranial </a:t>
            </a:r>
            <a:r>
              <a:rPr lang="en-MY" sz="50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nerve. The </a:t>
            </a:r>
            <a:r>
              <a:rPr lang="en-MY" sz="50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orbit is a </a:t>
            </a:r>
            <a:r>
              <a:rPr lang="en-MY" sz="50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rare site for occurrence. Here we describe the presentation, findings and outcome of an orbital mass.</a:t>
            </a:r>
            <a:endParaRPr lang="en-MY" sz="50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4336" y="2808563"/>
            <a:ext cx="19010112" cy="1912831"/>
          </a:xfrm>
          <a:prstGeom prst="rect">
            <a:avLst/>
          </a:prstGeom>
          <a:noFill/>
        </p:spPr>
        <p:txBody>
          <a:bodyPr wrap="square" lIns="370332" tIns="185166" rIns="370332" bIns="185166" rtlCol="0">
            <a:spAutoFit/>
          </a:bodyPr>
          <a:lstStyle/>
          <a:p>
            <a:pPr algn="ctr"/>
            <a:r>
              <a:rPr lang="en-MY" sz="50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Azida</a:t>
            </a:r>
            <a:r>
              <a:rPr lang="en-MY" sz="5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Juana, </a:t>
            </a:r>
            <a:r>
              <a:rPr lang="en-MY" sz="50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Syaridatul</a:t>
            </a:r>
            <a:r>
              <a:rPr lang="en-MY" sz="5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5000" b="1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Hikmah</a:t>
            </a:r>
            <a:r>
              <a:rPr lang="en-MY" sz="5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K, </a:t>
            </a:r>
            <a:r>
              <a:rPr lang="en-MY" sz="50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Ong</a:t>
            </a:r>
            <a:r>
              <a:rPr lang="en-MY" sz="5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CT </a:t>
            </a:r>
            <a:endParaRPr lang="en-MY" sz="5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MY" sz="5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University of Malaya, Kuala </a:t>
            </a:r>
            <a:r>
              <a:rPr lang="en-MY" sz="5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Lumpur, Malaysia</a:t>
            </a:r>
            <a:endParaRPr lang="en-MY" sz="5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0" y="4752778"/>
            <a:ext cx="6264696" cy="1201670"/>
          </a:xfrm>
          <a:prstGeom prst="roundRect">
            <a:avLst/>
          </a:prstGeom>
          <a:solidFill>
            <a:srgbClr val="92D05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5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en-MY" sz="5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10369402"/>
            <a:ext cx="14079186" cy="4433716"/>
          </a:xfrm>
          <a:prstGeom prst="roundRect">
            <a:avLst>
              <a:gd name="adj" fmla="val 9090"/>
            </a:avLst>
          </a:prstGeom>
          <a:solidFill>
            <a:schemeClr val="accent3">
              <a:lumMod val="50000"/>
              <a:alpha val="69804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 23 year old 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female presented with slow, painless </a:t>
            </a:r>
            <a:r>
              <a:rPr lang="en-MY" sz="4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proptosis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of the right eye without symptoms of </a:t>
            </a:r>
            <a:r>
              <a:rPr lang="en-MY" sz="4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diplopia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or blurring of vision. Examination showed </a:t>
            </a:r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right eye 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non-axial </a:t>
            </a:r>
            <a:r>
              <a:rPr lang="en-MY" sz="44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proptosis</a:t>
            </a:r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MY" sz="44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hypertropia</a:t>
            </a:r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with intact optic 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nerve </a:t>
            </a:r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function. There was no 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restriction of eye movement.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0" y="9145266"/>
            <a:ext cx="6264696" cy="1201670"/>
          </a:xfrm>
          <a:prstGeom prst="roundRect">
            <a:avLst/>
          </a:prstGeom>
          <a:solidFill>
            <a:srgbClr val="92D05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5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Case Report</a:t>
            </a:r>
            <a:endParaRPr lang="en-MY" sz="5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52523" y="0"/>
            <a:ext cx="9455492" cy="345663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0" y="34504428"/>
            <a:ext cx="28803600" cy="1283798"/>
          </a:xfrm>
          <a:prstGeom prst="roundRect">
            <a:avLst/>
          </a:prstGeom>
          <a:solidFill>
            <a:srgbClr val="C3D69B">
              <a:alpha val="4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MY" sz="28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Kashyap</a:t>
            </a:r>
            <a:r>
              <a:rPr lang="en-MY" sz="2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MY" sz="28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Seema</a:t>
            </a:r>
            <a:r>
              <a:rPr lang="en-MY" sz="2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, et al. "Orbital </a:t>
            </a:r>
            <a:r>
              <a:rPr lang="en-MY" sz="28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schwannoma</a:t>
            </a:r>
            <a:r>
              <a:rPr lang="en-MY" sz="2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with cystic degeneration." </a:t>
            </a:r>
            <a:r>
              <a:rPr lang="en-MY" sz="28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Clinical &amp; experimental ophthalmology</a:t>
            </a:r>
            <a:r>
              <a:rPr lang="en-MY" sz="2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 37.3 (2009): 293-298</a:t>
            </a:r>
            <a:r>
              <a:rPr lang="en-MY" sz="2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MY" sz="2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Khan, Sarah N., and Ali R. </a:t>
            </a:r>
            <a:r>
              <a:rPr lang="en-MY" sz="28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Sepahdari</a:t>
            </a:r>
            <a:r>
              <a:rPr lang="en-MY" sz="2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. "Orbital masses: CT and MRI of common vascular lesions, benign </a:t>
            </a:r>
            <a:r>
              <a:rPr lang="en-MY" sz="28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tumors</a:t>
            </a:r>
            <a:r>
              <a:rPr lang="en-MY" sz="2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, and malignancies." </a:t>
            </a:r>
            <a:r>
              <a:rPr lang="en-MY" sz="28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Saudi Journal of Ophthalmology</a:t>
            </a:r>
            <a:r>
              <a:rPr lang="en-MY" sz="2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 26.4 (2012): 373-383.</a:t>
            </a:r>
          </a:p>
        </p:txBody>
      </p:sp>
      <p:pic>
        <p:nvPicPr>
          <p:cNvPr id="16" name="Picture 1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098544" y="13393738"/>
            <a:ext cx="7705056" cy="38884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20" name="Picture 19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57784" y="13465746"/>
            <a:ext cx="7272808" cy="38164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57784" y="9577314"/>
            <a:ext cx="7425672" cy="35556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46615" y="9433298"/>
            <a:ext cx="7056985" cy="34848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21" name="Content Placeholder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81720" y="17066146"/>
            <a:ext cx="5674446" cy="4752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66296" y="17786226"/>
            <a:ext cx="7280809" cy="37444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24" name="Content Placeholder 6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25420800" y="18579893"/>
            <a:ext cx="4032449" cy="27331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cxnSp>
        <p:nvCxnSpPr>
          <p:cNvPr id="25" name="Straight Arrow Connector 24"/>
          <p:cNvCxnSpPr/>
          <p:nvPr/>
        </p:nvCxnSpPr>
        <p:spPr>
          <a:xfrm flipV="1">
            <a:off x="22045666" y="16359176"/>
            <a:ext cx="928694" cy="85725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57142" y="23502976"/>
            <a:ext cx="10072758" cy="8501122"/>
          </a:xfrm>
          <a:prstGeom prst="roundRect">
            <a:avLst>
              <a:gd name="adj" fmla="val 5033"/>
            </a:avLst>
          </a:prstGeom>
          <a:solidFill>
            <a:srgbClr val="4F6228">
              <a:alpha val="74902"/>
            </a:srgb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48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Schwannoma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is a cause of between  1% to 6.5% of all orbital </a:t>
            </a:r>
            <a:r>
              <a:rPr lang="en-MY" sz="48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tumors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and usually 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arises from the sensory branches of ophthalmic division of trigeminal nerve. It commonly 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affects 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the superior orbit (</a:t>
            </a:r>
            <a:r>
              <a:rPr lang="en-MY" sz="48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supraorbital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MY" sz="48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supratrochlear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nerves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). Less commonly, it arises from a motor 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nerve such as 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MY" sz="48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ciliary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or </a:t>
            </a:r>
            <a:r>
              <a:rPr lang="en-MY" sz="48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oculomotor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nerves. </a:t>
            </a:r>
            <a:endParaRPr lang="en-MY" sz="48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1044214" y="23502976"/>
            <a:ext cx="6572296" cy="8501122"/>
          </a:xfrm>
          <a:prstGeom prst="roundRect">
            <a:avLst>
              <a:gd name="adj" fmla="val 7865"/>
            </a:avLst>
          </a:prstGeom>
          <a:solidFill>
            <a:schemeClr val="accent3">
              <a:lumMod val="50000"/>
              <a:alpha val="74902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The common 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presentation is painless insidious </a:t>
            </a:r>
            <a:r>
              <a:rPr lang="en-MY" sz="48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proptosis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. The mass 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is usually 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well-defined, encapsulated, slowly progressive, unilateral 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and has a 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tan to yellow 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colour</a:t>
            </a:r>
            <a:r>
              <a:rPr lang="en-MY" sz="4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" y="14716102"/>
            <a:ext cx="14116048" cy="2143140"/>
          </a:xfrm>
          <a:prstGeom prst="roundRect">
            <a:avLst>
              <a:gd name="adj" fmla="val 10929"/>
            </a:avLst>
          </a:prstGeom>
          <a:solidFill>
            <a:schemeClr val="accent3">
              <a:lumMod val="50000"/>
              <a:alpha val="69804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CT 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scan showed </a:t>
            </a:r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 well-defined and enhancing </a:t>
            </a:r>
            <a:r>
              <a:rPr lang="en-MY" sz="44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extraconal</a:t>
            </a:r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oval-shaped 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mass in the orbit which displaced the globe </a:t>
            </a:r>
            <a:r>
              <a:rPr lang="en-MY" sz="4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anteriorly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MY" sz="5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" y="16930680"/>
            <a:ext cx="14116048" cy="5072098"/>
          </a:xfrm>
          <a:prstGeom prst="roundRect">
            <a:avLst>
              <a:gd name="adj" fmla="val 7455"/>
            </a:avLst>
          </a:prstGeom>
          <a:solidFill>
            <a:schemeClr val="accent3">
              <a:lumMod val="50000"/>
              <a:alpha val="69804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Excision 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biopsy </a:t>
            </a:r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noted a well-encapsulated 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mass </a:t>
            </a:r>
            <a:r>
              <a:rPr lang="en-MY" sz="4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posterolateral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to the </a:t>
            </a:r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globe which 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ruptured during manipulation </a:t>
            </a:r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demonstrating yellowish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, cheesy-like content. </a:t>
            </a:r>
            <a:r>
              <a:rPr lang="en-MY" sz="4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Histopathological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examination showed </a:t>
            </a:r>
            <a:r>
              <a:rPr lang="en-MY" sz="4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Schwannoma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with </a:t>
            </a:r>
            <a:r>
              <a:rPr lang="en-MY" sz="4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Antoni</a:t>
            </a:r>
            <a:r>
              <a:rPr lang="en-MY" sz="4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A pattern</a:t>
            </a:r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ctr"/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Post-operatively, the </a:t>
            </a:r>
            <a:r>
              <a:rPr lang="en-MY" sz="44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proptosis</a:t>
            </a:r>
            <a:r>
              <a:rPr lang="en-MY" sz="4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resolved. Optic nerve function and ocular movements were intact.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4973304" y="14858978"/>
            <a:ext cx="1080120" cy="72008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17830824" y="23502976"/>
            <a:ext cx="10215634" cy="8501122"/>
          </a:xfrm>
          <a:prstGeom prst="roundRect">
            <a:avLst>
              <a:gd name="adj" fmla="val 4813"/>
            </a:avLst>
          </a:prstGeom>
          <a:solidFill>
            <a:schemeClr val="accent3">
              <a:lumMod val="50000"/>
              <a:alpha val="74902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Two histological types of </a:t>
            </a:r>
            <a:r>
              <a:rPr lang="en-MY" sz="48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Schwannoma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exist, namely </a:t>
            </a:r>
          </a:p>
          <a:p>
            <a:pPr algn="ctr"/>
            <a:r>
              <a:rPr lang="en-MY" sz="48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Antoni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A (consisting of spindle-shaped cells arranged in interlacing fascicles with </a:t>
            </a:r>
            <a:r>
              <a:rPr lang="en-MY" sz="48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Verocay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bodies) and </a:t>
            </a:r>
            <a:r>
              <a:rPr lang="en-MY" sz="48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Antoni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B (sparsely cellular areas which are haphazardly arranged in a </a:t>
            </a:r>
            <a:r>
              <a:rPr lang="en-MY" sz="48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collagenous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matrix). </a:t>
            </a:r>
            <a:r>
              <a:rPr lang="en-MY" sz="48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Antoni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B areas appear </a:t>
            </a:r>
            <a:r>
              <a:rPr lang="en-MY" sz="48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hypodense</a:t>
            </a:r>
            <a:r>
              <a:rPr lang="en-MY" sz="4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and cystic on imaging.</a:t>
            </a:r>
            <a:endParaRPr lang="en-MY" sz="48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0" y="32187826"/>
            <a:ext cx="28803600" cy="2232248"/>
          </a:xfrm>
          <a:prstGeom prst="roundRect">
            <a:avLst/>
          </a:prstGeom>
          <a:solidFill>
            <a:srgbClr val="4F6228">
              <a:alpha val="74902"/>
            </a:srgb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50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In this case, the </a:t>
            </a:r>
            <a:r>
              <a:rPr lang="en-MY" sz="50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proptosis</a:t>
            </a:r>
            <a:r>
              <a:rPr lang="en-MY" sz="50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was approached systematically to rule out other causes such as infection, lymphoma and TED. Excision biopsy was done to confirm the diagnosis and to preserve optic nerve function.</a:t>
            </a:r>
            <a:endParaRPr lang="en-MY" sz="50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24786"/>
            <a:ext cx="19370352" cy="132343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MY" sz="8000" b="1" cap="small" spc="-300" dirty="0" smtClean="0">
                <a:ln w="11430">
                  <a:noFill/>
                </a:ln>
                <a:solidFill>
                  <a:srgbClr val="FFFF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Rare </a:t>
            </a:r>
            <a:r>
              <a:rPr lang="en-MY" sz="8000" b="1" cap="small" spc="-300" dirty="0" err="1" smtClean="0">
                <a:ln w="11430">
                  <a:noFill/>
                </a:ln>
                <a:solidFill>
                  <a:srgbClr val="FFFF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Extraconal</a:t>
            </a:r>
            <a:r>
              <a:rPr lang="en-MY" sz="8000" b="1" cap="small" spc="-300" dirty="0" smtClean="0">
                <a:ln w="11430">
                  <a:noFill/>
                </a:ln>
                <a:solidFill>
                  <a:srgbClr val="FFFF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Orbital Mass;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1692078"/>
            <a:ext cx="18506256" cy="132343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MY" sz="8000" b="1" cap="small" spc="-300" dirty="0" smtClean="0">
                <a:ln w="11430">
                  <a:noFill/>
                </a:ln>
                <a:solidFill>
                  <a:srgbClr val="FFFF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a Benign </a:t>
            </a:r>
            <a:r>
              <a:rPr lang="en-MY" sz="8000" b="1" cap="small" spc="-300" dirty="0" err="1" smtClean="0">
                <a:ln w="11430">
                  <a:noFill/>
                </a:ln>
                <a:solidFill>
                  <a:srgbClr val="FFFF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Schwannoma</a:t>
            </a:r>
            <a:endParaRPr lang="en-MY" sz="8000" b="1" cap="small" spc="-300" dirty="0">
              <a:ln w="11430">
                <a:noFill/>
              </a:ln>
              <a:solidFill>
                <a:srgbClr val="FFFF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0" y="22250722"/>
            <a:ext cx="6264696" cy="1201670"/>
          </a:xfrm>
          <a:prstGeom prst="roundRect">
            <a:avLst/>
          </a:prstGeom>
          <a:solidFill>
            <a:srgbClr val="92D05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5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Conclusion</a:t>
            </a:r>
            <a:endParaRPr lang="en-MY" sz="5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8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7DEE8">
            <a:alpha val="30196"/>
          </a:srgbClr>
        </a:solidFill>
      </a:spPr>
      <a:bodyPr rtlCol="0" anchor="ctr"/>
      <a:lstStyle>
        <a:defPPr algn="just">
          <a:defRPr dirty="0">
            <a:latin typeface="Calibri" panose="020F050202020403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1894</TotalTime>
  <Words>366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Empty sella syndrome; is it pseudotumor cerebri?</dc:title>
  <dc:creator>Syaridatul Hikmah Kamarudin</dc:creator>
  <cp:lastModifiedBy>Safri</cp:lastModifiedBy>
  <cp:revision>76</cp:revision>
  <dcterms:created xsi:type="dcterms:W3CDTF">2015-08-14T08:39:47Z</dcterms:created>
  <dcterms:modified xsi:type="dcterms:W3CDTF">2016-04-14T06:27:07Z</dcterms:modified>
</cp:coreProperties>
</file>