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9" r:id="rId2"/>
    <p:sldId id="267" r:id="rId3"/>
    <p:sldId id="268" r:id="rId4"/>
    <p:sldId id="269" r:id="rId5"/>
    <p:sldId id="270" r:id="rId6"/>
    <p:sldId id="271" r:id="rId7"/>
    <p:sldId id="272" r:id="rId8"/>
    <p:sldId id="273" r:id="rId9"/>
    <p:sldId id="274" r:id="rId10"/>
    <p:sldId id="29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95" r:id="rId25"/>
    <p:sldId id="288" r:id="rId26"/>
    <p:sldId id="289" r:id="rId27"/>
    <p:sldId id="293" r:id="rId28"/>
  </p:sldIdLst>
  <p:sldSz cx="9144000" cy="6858000" type="screen4x3"/>
  <p:notesSz cx="7023100" cy="93091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56" autoAdjust="0"/>
  </p:normalViewPr>
  <p:slideViewPr>
    <p:cSldViewPr>
      <p:cViewPr>
        <p:scale>
          <a:sx n="66" d="100"/>
          <a:sy n="66" d="100"/>
        </p:scale>
        <p:origin x="-142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Jewel\Desktop\All\Presentation\Bidiesel%20statistics\Biodiesel%20trends.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ms-MY"/>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622878092619377"/>
          <c:y val="0.14697659102575278"/>
          <c:w val="0.79221454461049523"/>
          <c:h val="0.70026440421884562"/>
        </c:manualLayout>
      </c:layout>
      <c:barChart>
        <c:barDir val="col"/>
        <c:grouping val="clustered"/>
        <c:varyColors val="0"/>
        <c:ser>
          <c:idx val="0"/>
          <c:order val="0"/>
          <c:tx>
            <c:v>2010</c:v>
          </c:tx>
          <c:spPr>
            <a:solidFill>
              <a:schemeClr val="tx1">
                <a:lumMod val="50000"/>
                <a:lumOff val="50000"/>
              </a:schemeClr>
            </a:solidFill>
            <a:ln>
              <a:solidFill>
                <a:schemeClr val="tx1"/>
              </a:solidFill>
            </a:ln>
          </c:spPr>
          <c:invertIfNegative val="0"/>
          <c:cat>
            <c:strRef>
              <c:f>Sheet1!$T$7:$T$9</c:f>
              <c:strCache>
                <c:ptCount val="3"/>
                <c:pt idx="0">
                  <c:v>Asia </c:v>
                </c:pt>
                <c:pt idx="1">
                  <c:v>Europe </c:v>
                </c:pt>
                <c:pt idx="2">
                  <c:v>America</c:v>
                </c:pt>
              </c:strCache>
            </c:strRef>
          </c:cat>
          <c:val>
            <c:numRef>
              <c:f>Sheet1!$U$7:$U$9</c:f>
              <c:numCache>
                <c:formatCode>General</c:formatCode>
                <c:ptCount val="3"/>
                <c:pt idx="0">
                  <c:v>4</c:v>
                </c:pt>
                <c:pt idx="1">
                  <c:v>13.5</c:v>
                </c:pt>
                <c:pt idx="2">
                  <c:v>8.7000000000000011</c:v>
                </c:pt>
              </c:numCache>
            </c:numRef>
          </c:val>
        </c:ser>
        <c:ser>
          <c:idx val="1"/>
          <c:order val="1"/>
          <c:tx>
            <c:v>2015</c:v>
          </c:tx>
          <c:spPr>
            <a:solidFill>
              <a:schemeClr val="accent5"/>
            </a:solidFill>
            <a:ln>
              <a:solidFill>
                <a:srgbClr val="000000"/>
              </a:solidFill>
            </a:ln>
          </c:spPr>
          <c:invertIfNegative val="0"/>
          <c:val>
            <c:numRef>
              <c:f>Sheet1!$V$7:$V$9</c:f>
              <c:numCache>
                <c:formatCode>General</c:formatCode>
                <c:ptCount val="3"/>
                <c:pt idx="0">
                  <c:v>9</c:v>
                </c:pt>
                <c:pt idx="1">
                  <c:v>19</c:v>
                </c:pt>
                <c:pt idx="2">
                  <c:v>13.8</c:v>
                </c:pt>
              </c:numCache>
            </c:numRef>
          </c:val>
        </c:ser>
        <c:ser>
          <c:idx val="2"/>
          <c:order val="2"/>
          <c:tx>
            <c:v>2020</c:v>
          </c:tx>
          <c:spPr>
            <a:solidFill>
              <a:srgbClr val="CC3300"/>
            </a:solidFill>
            <a:ln>
              <a:solidFill>
                <a:schemeClr val="tx1"/>
              </a:solidFill>
            </a:ln>
          </c:spPr>
          <c:invertIfNegative val="0"/>
          <c:val>
            <c:numRef>
              <c:f>Sheet1!$W$7:$W$9</c:f>
              <c:numCache>
                <c:formatCode>General</c:formatCode>
                <c:ptCount val="3"/>
                <c:pt idx="0">
                  <c:v>14.8</c:v>
                </c:pt>
                <c:pt idx="1">
                  <c:v>27</c:v>
                </c:pt>
                <c:pt idx="2">
                  <c:v>17.8</c:v>
                </c:pt>
              </c:numCache>
            </c:numRef>
          </c:val>
        </c:ser>
        <c:dLbls>
          <c:showLegendKey val="0"/>
          <c:showVal val="0"/>
          <c:showCatName val="0"/>
          <c:showSerName val="0"/>
          <c:showPercent val="0"/>
          <c:showBubbleSize val="0"/>
        </c:dLbls>
        <c:gapWidth val="150"/>
        <c:axId val="102716544"/>
        <c:axId val="102718080"/>
      </c:barChart>
      <c:catAx>
        <c:axId val="102716544"/>
        <c:scaling>
          <c:orientation val="minMax"/>
        </c:scaling>
        <c:delete val="0"/>
        <c:axPos val="b"/>
        <c:majorTickMark val="out"/>
        <c:minorTickMark val="none"/>
        <c:tickLblPos val="nextTo"/>
        <c:txPr>
          <a:bodyPr/>
          <a:lstStyle/>
          <a:p>
            <a:pPr>
              <a:defRPr sz="1400">
                <a:latin typeface="Arial" pitchFamily="34" charset="0"/>
                <a:cs typeface="Arial" pitchFamily="34" charset="0"/>
              </a:defRPr>
            </a:pPr>
            <a:endParaRPr lang="ms-MY"/>
          </a:p>
        </c:txPr>
        <c:crossAx val="102718080"/>
        <c:crosses val="autoZero"/>
        <c:auto val="1"/>
        <c:lblAlgn val="ctr"/>
        <c:lblOffset val="100"/>
        <c:noMultiLvlLbl val="0"/>
      </c:catAx>
      <c:valAx>
        <c:axId val="102718080"/>
        <c:scaling>
          <c:orientation val="minMax"/>
        </c:scaling>
        <c:delete val="0"/>
        <c:axPos val="l"/>
        <c:numFmt formatCode="General" sourceLinked="1"/>
        <c:majorTickMark val="out"/>
        <c:minorTickMark val="out"/>
        <c:tickLblPos val="nextTo"/>
        <c:txPr>
          <a:bodyPr/>
          <a:lstStyle/>
          <a:p>
            <a:pPr>
              <a:defRPr sz="1400">
                <a:latin typeface="Arial" pitchFamily="34" charset="0"/>
                <a:cs typeface="Arial" pitchFamily="34" charset="0"/>
              </a:defRPr>
            </a:pPr>
            <a:endParaRPr lang="ms-MY"/>
          </a:p>
        </c:txPr>
        <c:crossAx val="102716544"/>
        <c:crosses val="autoZero"/>
        <c:crossBetween val="between"/>
        <c:majorUnit val="10"/>
        <c:minorUnit val="5"/>
      </c:valAx>
    </c:plotArea>
    <c:legend>
      <c:legendPos val="r"/>
      <c:layout>
        <c:manualLayout>
          <c:xMode val="edge"/>
          <c:yMode val="edge"/>
          <c:x val="0.1987315871230384"/>
          <c:y val="0.11801642665389267"/>
          <c:w val="0.21433701739663494"/>
          <c:h val="0.31464385133676481"/>
        </c:manualLayout>
      </c:layout>
      <c:overlay val="0"/>
      <c:txPr>
        <a:bodyPr/>
        <a:lstStyle/>
        <a:p>
          <a:pPr>
            <a:defRPr sz="1400">
              <a:latin typeface="Arial" pitchFamily="34" charset="0"/>
              <a:cs typeface="Arial" pitchFamily="34" charset="0"/>
            </a:defRPr>
          </a:pPr>
          <a:endParaRPr lang="ms-MY"/>
        </a:p>
      </c:txPr>
    </c:legend>
    <c:plotVisOnly val="1"/>
    <c:dispBlanksAs val="gap"/>
    <c:showDLblsOverMax val="0"/>
  </c:chart>
  <c:spPr>
    <a:ln>
      <a:solidFill>
        <a:schemeClr val="tx1"/>
      </a:solidFill>
    </a:ln>
  </c:sp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43238" cy="465138"/>
          </a:xfrm>
          <a:prstGeom prst="rect">
            <a:avLst/>
          </a:prstGeom>
          <a:noFill/>
          <a:ln w="9525">
            <a:noFill/>
            <a:miter lim="800000"/>
            <a:headEnd/>
            <a:tailEnd/>
          </a:ln>
        </p:spPr>
        <p:txBody>
          <a:bodyPr vert="horz" wrap="square" lIns="93324" tIns="46662" rIns="93324" bIns="46662" numCol="1" anchor="t" anchorCtr="0" compatLnSpc="1">
            <a:prstTxWarp prst="textNoShape">
              <a:avLst/>
            </a:prstTxWarp>
          </a:bodyPr>
          <a:lstStyle>
            <a:lvl1pPr defTabSz="933450">
              <a:defRPr sz="1200"/>
            </a:lvl1pPr>
          </a:lstStyle>
          <a:p>
            <a:pPr>
              <a:defRPr/>
            </a:pPr>
            <a:endParaRPr lang="en-US"/>
          </a:p>
        </p:txBody>
      </p:sp>
      <p:sp>
        <p:nvSpPr>
          <p:cNvPr id="4099" name="Rectangle 3"/>
          <p:cNvSpPr>
            <a:spLocks noGrp="1" noChangeArrowheads="1"/>
          </p:cNvSpPr>
          <p:nvPr>
            <p:ph type="dt" idx="1"/>
          </p:nvPr>
        </p:nvSpPr>
        <p:spPr bwMode="auto">
          <a:xfrm>
            <a:off x="3978275" y="0"/>
            <a:ext cx="3043238" cy="465138"/>
          </a:xfrm>
          <a:prstGeom prst="rect">
            <a:avLst/>
          </a:prstGeom>
          <a:noFill/>
          <a:ln w="9525">
            <a:noFill/>
            <a:miter lim="800000"/>
            <a:headEnd/>
            <a:tailEnd/>
          </a:ln>
        </p:spPr>
        <p:txBody>
          <a:bodyPr vert="horz" wrap="square" lIns="93324" tIns="46662" rIns="93324" bIns="46662" numCol="1" anchor="t" anchorCtr="0" compatLnSpc="1">
            <a:prstTxWarp prst="textNoShape">
              <a:avLst/>
            </a:prstTxWarp>
          </a:bodyPr>
          <a:lstStyle>
            <a:lvl1pPr algn="r" defTabSz="933450">
              <a:defRPr sz="1200"/>
            </a:lvl1pPr>
          </a:lstStyle>
          <a:p>
            <a:pPr>
              <a:defRPr/>
            </a:pPr>
            <a:endParaRPr lang="en-US"/>
          </a:p>
        </p:txBody>
      </p:sp>
      <p:sp>
        <p:nvSpPr>
          <p:cNvPr id="3076" name="Rectangle 4"/>
          <p:cNvSpPr>
            <a:spLocks noGrp="1" noRot="1" noChangeAspect="1" noChangeArrowheads="1" noTextEdit="1"/>
          </p:cNvSpPr>
          <p:nvPr>
            <p:ph type="sldImg" idx="2"/>
          </p:nvPr>
        </p:nvSpPr>
        <p:spPr bwMode="auto">
          <a:xfrm>
            <a:off x="1184275" y="698500"/>
            <a:ext cx="4654550" cy="3490913"/>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01675" y="4421188"/>
            <a:ext cx="5619750" cy="4189412"/>
          </a:xfrm>
          <a:prstGeom prst="rect">
            <a:avLst/>
          </a:prstGeom>
          <a:noFill/>
          <a:ln w="9525">
            <a:noFill/>
            <a:miter lim="800000"/>
            <a:headEnd/>
            <a:tailEnd/>
          </a:ln>
        </p:spPr>
        <p:txBody>
          <a:bodyPr vert="horz" wrap="square" lIns="93324" tIns="46662" rIns="93324" bIns="4666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42375"/>
            <a:ext cx="3043238" cy="465138"/>
          </a:xfrm>
          <a:prstGeom prst="rect">
            <a:avLst/>
          </a:prstGeom>
          <a:noFill/>
          <a:ln w="9525">
            <a:noFill/>
            <a:miter lim="800000"/>
            <a:headEnd/>
            <a:tailEnd/>
          </a:ln>
        </p:spPr>
        <p:txBody>
          <a:bodyPr vert="horz" wrap="square" lIns="93324" tIns="46662" rIns="93324" bIns="46662" numCol="1" anchor="b" anchorCtr="0" compatLnSpc="1">
            <a:prstTxWarp prst="textNoShape">
              <a:avLst/>
            </a:prstTxWarp>
          </a:bodyPr>
          <a:lstStyle>
            <a:lvl1pPr defTabSz="933450">
              <a:defRPr sz="1200"/>
            </a:lvl1pPr>
          </a:lstStyle>
          <a:p>
            <a:pPr>
              <a:defRPr/>
            </a:pPr>
            <a:endParaRPr lang="en-US"/>
          </a:p>
        </p:txBody>
      </p:sp>
      <p:sp>
        <p:nvSpPr>
          <p:cNvPr id="4103" name="Rectangle 7"/>
          <p:cNvSpPr>
            <a:spLocks noGrp="1" noChangeArrowheads="1"/>
          </p:cNvSpPr>
          <p:nvPr>
            <p:ph type="sldNum" sz="quarter" idx="5"/>
          </p:nvPr>
        </p:nvSpPr>
        <p:spPr bwMode="auto">
          <a:xfrm>
            <a:off x="3978275" y="8842375"/>
            <a:ext cx="3043238" cy="465138"/>
          </a:xfrm>
          <a:prstGeom prst="rect">
            <a:avLst/>
          </a:prstGeom>
          <a:noFill/>
          <a:ln w="9525">
            <a:noFill/>
            <a:miter lim="800000"/>
            <a:headEnd/>
            <a:tailEnd/>
          </a:ln>
        </p:spPr>
        <p:txBody>
          <a:bodyPr vert="horz" wrap="square" lIns="93324" tIns="46662" rIns="93324" bIns="46662" numCol="1" anchor="b" anchorCtr="0" compatLnSpc="1">
            <a:prstTxWarp prst="textNoShape">
              <a:avLst/>
            </a:prstTxWarp>
          </a:bodyPr>
          <a:lstStyle>
            <a:lvl1pPr algn="r" defTabSz="933450">
              <a:defRPr sz="1200"/>
            </a:lvl1pPr>
          </a:lstStyle>
          <a:p>
            <a:pPr>
              <a:defRPr/>
            </a:pPr>
            <a:fld id="{AC749C5E-0B8C-41CA-A986-8A1D2C55E38E}" type="slidenum">
              <a:rPr lang="en-US"/>
              <a:pPr>
                <a:defRPr/>
              </a:pPr>
              <a:t>‹#›</a:t>
            </a:fld>
            <a:endParaRPr lang="en-US"/>
          </a:p>
        </p:txBody>
      </p:sp>
    </p:spTree>
    <p:extLst>
      <p:ext uri="{BB962C8B-B14F-4D97-AF65-F5344CB8AC3E}">
        <p14:creationId xmlns:p14="http://schemas.microsoft.com/office/powerpoint/2010/main" val="13513454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s-MY" dirty="0"/>
          </a:p>
        </p:txBody>
      </p:sp>
      <p:sp>
        <p:nvSpPr>
          <p:cNvPr id="4" name="Slide Number Placeholder 3"/>
          <p:cNvSpPr>
            <a:spLocks noGrp="1"/>
          </p:cNvSpPr>
          <p:nvPr>
            <p:ph type="sldNum" sz="quarter" idx="10"/>
          </p:nvPr>
        </p:nvSpPr>
        <p:spPr/>
        <p:txBody>
          <a:bodyPr/>
          <a:lstStyle/>
          <a:p>
            <a:pPr>
              <a:defRPr/>
            </a:pPr>
            <a:fld id="{AC749C5E-0B8C-41CA-A986-8A1D2C55E38E}" type="slidenum">
              <a:rPr lang="en-US" smtClean="0"/>
              <a:pPr>
                <a:defRPr/>
              </a:pPr>
              <a:t>15</a:t>
            </a:fld>
            <a:endParaRPr lang="en-US"/>
          </a:p>
        </p:txBody>
      </p:sp>
    </p:spTree>
    <p:extLst>
      <p:ext uri="{BB962C8B-B14F-4D97-AF65-F5344CB8AC3E}">
        <p14:creationId xmlns:p14="http://schemas.microsoft.com/office/powerpoint/2010/main" val="1831422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17th Asian Pacific Corrosion Control Conference  IIT Bombay, Mumbai, 27-30 January, 2016</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C3263A2-8968-4E81-A5B2-9D724BB6B23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17th Asian Pacific Corrosion Control Conference  IIT Bombay, Mumbai, 27-30 January, 2016</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220E680-EA1F-4125-99D5-C626CF54CCD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17th Asian Pacific Corrosion Control Conference  IIT Bombay, Mumbai, 27-30 January, 2016</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CD1D112-B8D1-4A08-8F89-A6170740EC4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17th Asian Pacific Corrosion Control Conference  IIT Bombay, Mumbai, 27-30 January, 2016</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9C5AB55-E48E-4575-A4D1-2398643BF93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smtClean="0"/>
              <a:t>17th Asian Pacific Corrosion Control Conference  IIT Bombay, Mumbai, 27-30 January, 2016</a:t>
            </a: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532AD38-18BD-4AB3-817D-73E367E91CB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t>17th Asian Pacific Corrosion Control Conference  IIT Bombay, Mumbai, 27-30 January, 2016</a:t>
            </a: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030CB30-3FFE-4C01-BCDC-D9C9CF44E40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smtClean="0"/>
              <a:t>17th Asian Pacific Corrosion Control Conference  IIT Bombay, Mumbai, 27-30 January, 2016</a:t>
            </a: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8E4F24A-8DA3-4F4E-9F78-A0C208A45D1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17th Asian Pacific Corrosion Control Conference  IIT Bombay, Mumbai, 27-30 January, 2016</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46AD0A3-BF4B-49E3-9EA0-FECD4667A66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17th Asian Pacific Corrosion Control Conference  IIT Bombay, Mumbai, 27-30 January, 2016</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5262AB2-50B5-4FBA-9B9F-7EC10D566E2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17th Asian Pacific Corrosion Control Conference  IIT Bombay, Mumbai, 27-30 January, 2016</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4EAED34-1C54-4025-B241-B56EFCCD7A5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17th Asian Pacific Corrosion Control Conference  IIT Bombay, Mumbai, 27-30 January, 2016</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BAD7DE-E2AF-42B2-895B-23A0B74B774D}"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17th Asian Pacific Corrosion Control Conference  IIT Bombay, Mumbai, 27-30 January, 2016</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E6B2861-051D-4D0C-A7DC-9A10AED6A27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r>
              <a:rPr lang="en-US" smtClean="0"/>
              <a:t>17th Asian Pacific Corrosion Control Conference  IIT Bombay, Mumbai, 27-30 January, 2016</a:t>
            </a: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80778930-B3A2-482D-A9BA-66BA76EB383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1371600" y="838200"/>
            <a:ext cx="6248400" cy="639762"/>
          </a:xfrm>
          <a:ln>
            <a:noFill/>
          </a:ln>
        </p:spPr>
        <p:txBody>
          <a:bodyPr/>
          <a:lstStyle/>
          <a:p>
            <a:pPr eaLnBrk="1" hangingPunct="1"/>
            <a:r>
              <a:rPr lang="en-US" b="1" dirty="0" smtClean="0">
                <a:solidFill>
                  <a:schemeClr val="tx1"/>
                </a:solidFill>
              </a:rPr>
              <a:t>M.A. </a:t>
            </a:r>
            <a:r>
              <a:rPr lang="en-US" b="1" dirty="0" err="1" smtClean="0">
                <a:solidFill>
                  <a:schemeClr val="tx1"/>
                </a:solidFill>
              </a:rPr>
              <a:t>Fazal</a:t>
            </a:r>
            <a:endParaRPr lang="en-US" dirty="0" smtClean="0">
              <a:solidFill>
                <a:schemeClr val="tx1"/>
              </a:solidFill>
            </a:endParaRPr>
          </a:p>
        </p:txBody>
      </p:sp>
      <p:graphicFrame>
        <p:nvGraphicFramePr>
          <p:cNvPr id="2096" name="Group 48"/>
          <p:cNvGraphicFramePr>
            <a:graphicFrameLocks noGrp="1"/>
          </p:cNvGraphicFramePr>
          <p:nvPr>
            <p:ph idx="1"/>
            <p:extLst>
              <p:ext uri="{D42A27DB-BD31-4B8C-83A1-F6EECF244321}">
                <p14:modId xmlns:p14="http://schemas.microsoft.com/office/powerpoint/2010/main" val="3201444705"/>
              </p:ext>
            </p:extLst>
          </p:nvPr>
        </p:nvGraphicFramePr>
        <p:xfrm>
          <a:off x="29028" y="1819708"/>
          <a:ext cx="9073270" cy="4422584"/>
        </p:xfrm>
        <a:graphic>
          <a:graphicData uri="http://schemas.openxmlformats.org/drawingml/2006/table">
            <a:tbl>
              <a:tblPr/>
              <a:tblGrid>
                <a:gridCol w="2743200"/>
                <a:gridCol w="6330070"/>
              </a:tblGrid>
              <a:tr h="5333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rPr>
                        <a:t>Present Affiliation</a:t>
                      </a: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Mechanical Engineering Department, University of Malaya</a:t>
                      </a: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251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rPr>
                        <a:t>Academic Qualification</a:t>
                      </a: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PhD</a:t>
                      </a: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240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rPr>
                        <a:t>Area of Specialization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endParaRP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Char char="•"/>
                        <a:tabLst/>
                        <a:defRPr/>
                      </a:pPr>
                      <a:r>
                        <a:rPr lang="en-IN" sz="1800" b="0" baseline="0" dirty="0" smtClean="0">
                          <a:solidFill>
                            <a:schemeClr val="tx1"/>
                          </a:solidFill>
                        </a:rPr>
                        <a:t> Corrosion and Coating </a:t>
                      </a:r>
                      <a:endParaRPr lang="en-IN" sz="1800" b="0" dirty="0" smtClean="0">
                        <a:solidFill>
                          <a:schemeClr val="tx1"/>
                        </a:solidFill>
                      </a:endParaRPr>
                    </a:p>
                    <a:p>
                      <a:pPr marL="0" marR="0" lvl="0" indent="0" algn="l" defTabSz="914400" rtl="0" eaLnBrk="1" fontAlgn="base" latinLnBrk="0" hangingPunct="1">
                        <a:lnSpc>
                          <a:spcPct val="100000"/>
                        </a:lnSpc>
                        <a:spcBef>
                          <a:spcPct val="20000"/>
                        </a:spcBef>
                        <a:spcAft>
                          <a:spcPct val="0"/>
                        </a:spcAft>
                        <a:buClrTx/>
                        <a:buSzTx/>
                        <a:buFont typeface="Arial" pitchFamily="34" charset="0"/>
                        <a:buChar char="•"/>
                        <a:tabLst/>
                        <a:defRPr/>
                      </a:pPr>
                      <a:r>
                        <a:rPr lang="en-IN" sz="1800" b="0" baseline="0" dirty="0" smtClean="0">
                          <a:solidFill>
                            <a:schemeClr val="tx1"/>
                          </a:solidFill>
                        </a:rPr>
                        <a:t> Tribology </a:t>
                      </a:r>
                      <a:endParaRPr lang="en-IN" sz="1800" b="0" dirty="0" smtClean="0">
                        <a:solidFill>
                          <a:schemeClr val="tx1"/>
                        </a:solidFill>
                      </a:endParaRPr>
                    </a:p>
                    <a:p>
                      <a:pPr marL="0" marR="0" lvl="0" indent="0" algn="l" defTabSz="914400" rtl="0" eaLnBrk="1" fontAlgn="base" latinLnBrk="0" hangingPunct="1">
                        <a:lnSpc>
                          <a:spcPct val="100000"/>
                        </a:lnSpc>
                        <a:spcBef>
                          <a:spcPct val="20000"/>
                        </a:spcBef>
                        <a:spcAft>
                          <a:spcPct val="0"/>
                        </a:spcAft>
                        <a:buClrTx/>
                        <a:buSzTx/>
                        <a:buFont typeface="Arial" pitchFamily="34" charset="0"/>
                        <a:buChar char="•"/>
                        <a:tabLst/>
                        <a:defRPr/>
                      </a:pPr>
                      <a:r>
                        <a:rPr lang="en-IN" sz="1800" b="0" baseline="0" dirty="0" smtClean="0">
                          <a:solidFill>
                            <a:schemeClr val="tx1"/>
                          </a:solidFill>
                        </a:rPr>
                        <a:t> Renewable energy </a:t>
                      </a:r>
                      <a:endParaRPr lang="en-US" sz="1800" b="0" dirty="0" smtClean="0">
                        <a:solidFill>
                          <a:schemeClr val="tx1"/>
                        </a:solidFill>
                      </a:endParaRP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094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rPr>
                        <a:t>Achievements / Awards</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endParaRP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28600" marR="0" lvl="0" indent="-228600" algn="l" defTabSz="914400" rtl="0" eaLnBrk="1" fontAlgn="base" latinLnBrk="0" hangingPunct="1">
                        <a:lnSpc>
                          <a:spcPct val="100000"/>
                        </a:lnSpc>
                        <a:spcBef>
                          <a:spcPct val="20000"/>
                        </a:spcBef>
                        <a:spcAft>
                          <a:spcPct val="0"/>
                        </a:spcAft>
                        <a:buClrTx/>
                        <a:buSzTx/>
                        <a:buFontTx/>
                        <a:buChar char="-"/>
                        <a:tabLst/>
                      </a:pPr>
                      <a:r>
                        <a:rPr kumimoji="0" lang="en-IN" sz="1800" b="0" i="0" u="none" strike="noStrike" cap="none" normalizeH="0" baseline="0" dirty="0" smtClean="0">
                          <a:ln>
                            <a:noFill/>
                          </a:ln>
                          <a:solidFill>
                            <a:schemeClr val="tx1"/>
                          </a:solidFill>
                          <a:effectLst/>
                          <a:latin typeface="Arial" charset="0"/>
                        </a:rPr>
                        <a:t>Bright Spark Scholarship, 2010</a:t>
                      </a:r>
                    </a:p>
                    <a:p>
                      <a:pPr marL="228600" marR="0" lvl="0" indent="-228600" algn="l" defTabSz="914400" rtl="0" eaLnBrk="1" fontAlgn="base" latinLnBrk="0" hangingPunct="1">
                        <a:lnSpc>
                          <a:spcPct val="100000"/>
                        </a:lnSpc>
                        <a:spcBef>
                          <a:spcPct val="20000"/>
                        </a:spcBef>
                        <a:spcAft>
                          <a:spcPct val="0"/>
                        </a:spcAft>
                        <a:buClrTx/>
                        <a:buSzTx/>
                        <a:buFontTx/>
                        <a:buChar char="-"/>
                        <a:tabLst/>
                      </a:pPr>
                      <a:r>
                        <a:rPr kumimoji="0" lang="en-IN" sz="1800" b="0" i="0" u="none" strike="noStrike" cap="none" normalizeH="0" baseline="0" dirty="0" smtClean="0">
                          <a:ln>
                            <a:noFill/>
                          </a:ln>
                          <a:solidFill>
                            <a:schemeClr val="tx1"/>
                          </a:solidFill>
                          <a:effectLst/>
                          <a:latin typeface="Arial" charset="0"/>
                        </a:rPr>
                        <a:t>Silver medal, ITEX 2011</a:t>
                      </a:r>
                    </a:p>
                    <a:p>
                      <a:pPr marL="228600" marR="0" lvl="0" indent="-228600" algn="l" defTabSz="914400" rtl="0" eaLnBrk="1" fontAlgn="base" latinLnBrk="0" hangingPunct="1">
                        <a:lnSpc>
                          <a:spcPct val="100000"/>
                        </a:lnSpc>
                        <a:spcBef>
                          <a:spcPct val="20000"/>
                        </a:spcBef>
                        <a:spcAft>
                          <a:spcPct val="0"/>
                        </a:spcAft>
                        <a:buClrTx/>
                        <a:buSzTx/>
                        <a:buFontTx/>
                        <a:buChar char="-"/>
                        <a:tabLst/>
                      </a:pPr>
                      <a:r>
                        <a:rPr kumimoji="0" lang="en-IN" sz="1800" b="0" i="0" u="none" strike="noStrike" cap="none" normalizeH="0" baseline="0" dirty="0" smtClean="0">
                          <a:ln>
                            <a:noFill/>
                          </a:ln>
                          <a:solidFill>
                            <a:schemeClr val="tx1"/>
                          </a:solidFill>
                          <a:effectLst/>
                          <a:latin typeface="Arial" charset="0"/>
                        </a:rPr>
                        <a:t>Top 25 Hottest Articles in RSER journal, 2011</a:t>
                      </a: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30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700" b="1" i="0" u="none" strike="noStrike" cap="none" normalizeH="0" baseline="0" dirty="0" smtClean="0">
                          <a:ln>
                            <a:noFill/>
                          </a:ln>
                          <a:solidFill>
                            <a:schemeClr val="tx1"/>
                          </a:solidFill>
                          <a:effectLst/>
                          <a:latin typeface="Arial" charset="0"/>
                        </a:rPr>
                        <a:t>Paper no.   </a:t>
                      </a:r>
                      <a:r>
                        <a:rPr kumimoji="0" lang="en-US" sz="2000" b="1" i="0" u="none" strike="noStrike" cap="none" normalizeH="0" baseline="0" dirty="0" smtClean="0">
                          <a:ln>
                            <a:noFill/>
                          </a:ln>
                          <a:solidFill>
                            <a:schemeClr val="tx1"/>
                          </a:solidFill>
                          <a:effectLst/>
                          <a:latin typeface="Arial" charset="0"/>
                        </a:rPr>
                        <a:t>17038</a:t>
                      </a: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lang="en-US" sz="1800" kern="1200" dirty="0" smtClean="0">
                          <a:solidFill>
                            <a:schemeClr val="tx1"/>
                          </a:solidFill>
                          <a:latin typeface="+mn-lt"/>
                          <a:ea typeface="+mn-ea"/>
                          <a:cs typeface="+mn-cs"/>
                        </a:rPr>
                        <a:t>Corrosion of phosphorus bronze in different biodiesel blends and its remedial measures</a:t>
                      </a:r>
                    </a:p>
                    <a:p>
                      <a:pPr marL="0" marR="0" lvl="0" indent="0" algn="just" defTabSz="914400" rtl="0" eaLnBrk="1" fontAlgn="base" latinLnBrk="0" hangingPunct="1">
                        <a:lnSpc>
                          <a:spcPct val="100000"/>
                        </a:lnSpc>
                        <a:spcBef>
                          <a:spcPct val="20000"/>
                        </a:spcBef>
                        <a:spcAft>
                          <a:spcPct val="0"/>
                        </a:spcAft>
                        <a:buClrTx/>
                        <a:buSzTx/>
                        <a:buFontTx/>
                        <a:buNone/>
                        <a:tabLst/>
                      </a:pPr>
                      <a:r>
                        <a:rPr lang="en-US" sz="1800" b="1" i="0" kern="1200" dirty="0" smtClean="0">
                          <a:solidFill>
                            <a:schemeClr val="tx1"/>
                          </a:solidFill>
                          <a:latin typeface="+mn-lt"/>
                          <a:ea typeface="+mn-ea"/>
                          <a:cs typeface="+mn-cs"/>
                        </a:rPr>
                        <a:t>M. A. </a:t>
                      </a:r>
                      <a:r>
                        <a:rPr lang="en-US" sz="1800" b="1" i="0" kern="1200" dirty="0" err="1" smtClean="0">
                          <a:solidFill>
                            <a:schemeClr val="tx1"/>
                          </a:solidFill>
                          <a:latin typeface="+mn-lt"/>
                          <a:ea typeface="+mn-ea"/>
                          <a:cs typeface="+mn-cs"/>
                        </a:rPr>
                        <a:t>Fazal</a:t>
                      </a:r>
                      <a:r>
                        <a:rPr lang="en-US" sz="1800" b="1" i="0" kern="1200" dirty="0" smtClean="0">
                          <a:solidFill>
                            <a:schemeClr val="tx1"/>
                          </a:solidFill>
                          <a:latin typeface="+mn-lt"/>
                          <a:ea typeface="+mn-ea"/>
                          <a:cs typeface="+mn-cs"/>
                        </a:rPr>
                        <a:t>, B. </a:t>
                      </a:r>
                      <a:r>
                        <a:rPr lang="en-US" sz="1800" b="1" i="0" kern="1200" dirty="0" err="1" smtClean="0">
                          <a:solidFill>
                            <a:schemeClr val="tx1"/>
                          </a:solidFill>
                          <a:latin typeface="+mn-lt"/>
                          <a:ea typeface="+mn-ea"/>
                          <a:cs typeface="+mn-cs"/>
                        </a:rPr>
                        <a:t>Rathinee</a:t>
                      </a:r>
                      <a:r>
                        <a:rPr lang="en-US" sz="1800" b="1" i="0" kern="1200" dirty="0" smtClean="0">
                          <a:solidFill>
                            <a:schemeClr val="tx1"/>
                          </a:solidFill>
                          <a:latin typeface="+mn-lt"/>
                          <a:ea typeface="+mn-ea"/>
                          <a:cs typeface="+mn-cs"/>
                        </a:rPr>
                        <a:t>, H. H. </a:t>
                      </a:r>
                      <a:r>
                        <a:rPr lang="en-US" sz="1800" b="1" i="0" kern="1200" dirty="0" err="1" smtClean="0">
                          <a:solidFill>
                            <a:schemeClr val="tx1"/>
                          </a:solidFill>
                          <a:latin typeface="+mn-lt"/>
                          <a:ea typeface="+mn-ea"/>
                          <a:cs typeface="+mn-cs"/>
                        </a:rPr>
                        <a:t>Masjuki</a:t>
                      </a:r>
                      <a:r>
                        <a:rPr lang="en-US" sz="1800" b="1" i="0" kern="1200" dirty="0" smtClean="0">
                          <a:solidFill>
                            <a:schemeClr val="tx1"/>
                          </a:solidFill>
                          <a:latin typeface="+mn-lt"/>
                          <a:ea typeface="+mn-ea"/>
                          <a:cs typeface="+mn-cs"/>
                        </a:rPr>
                        <a:t> </a:t>
                      </a:r>
                      <a:endParaRPr kumimoji="0" lang="en-IN" sz="1800" b="1" i="0" u="none" strike="noStrike" cap="none" normalizeH="0" baseline="0" dirty="0" smtClean="0">
                        <a:ln>
                          <a:noFill/>
                        </a:ln>
                        <a:solidFill>
                          <a:schemeClr val="tx1"/>
                        </a:solidFill>
                        <a:effectLst/>
                        <a:latin typeface="+mj-lt"/>
                      </a:endParaRP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073" name="Rectangle 33"/>
          <p:cNvSpPr>
            <a:spLocks noChangeArrowheads="1"/>
          </p:cNvSpPr>
          <p:nvPr/>
        </p:nvSpPr>
        <p:spPr bwMode="auto">
          <a:xfrm>
            <a:off x="304800" y="2909888"/>
            <a:ext cx="1295400" cy="2014537"/>
          </a:xfrm>
          <a:prstGeom prst="rect">
            <a:avLst/>
          </a:prstGeom>
          <a:noFill/>
          <a:ln w="9525">
            <a:noFill/>
            <a:miter lim="800000"/>
            <a:headEnd/>
            <a:tailEnd/>
          </a:ln>
        </p:spPr>
        <p:txBody>
          <a:bodyPr>
            <a:spAutoFit/>
          </a:bodyPr>
          <a:lstStyle/>
          <a:p>
            <a:endParaRPr lang="en-US"/>
          </a:p>
          <a:p>
            <a:endParaRPr lang="en-US"/>
          </a:p>
          <a:p>
            <a:endParaRPr lang="en-US"/>
          </a:p>
          <a:p>
            <a:endParaRPr lang="en-US"/>
          </a:p>
          <a:p>
            <a:endParaRPr lang="en-US"/>
          </a:p>
          <a:p>
            <a:endParaRPr lang="en-US"/>
          </a:p>
          <a:p>
            <a:endParaRPr lang="en-US"/>
          </a:p>
        </p:txBody>
      </p:sp>
      <p:sp>
        <p:nvSpPr>
          <p:cNvPr id="10" name="Rectangle 9"/>
          <p:cNvSpPr/>
          <p:nvPr/>
        </p:nvSpPr>
        <p:spPr>
          <a:xfrm>
            <a:off x="1562100" y="0"/>
            <a:ext cx="6019800" cy="646331"/>
          </a:xfrm>
          <a:prstGeom prst="rect">
            <a:avLst/>
          </a:prstGeom>
        </p:spPr>
        <p:txBody>
          <a:bodyPr wrap="square">
            <a:spAutoFit/>
          </a:bodyPr>
          <a:lstStyle/>
          <a:p>
            <a:pPr algn="ctr"/>
            <a:r>
              <a:rPr lang="en-IN" b="1" i="1" dirty="0" smtClean="0">
                <a:solidFill>
                  <a:srgbClr val="0000FF"/>
                </a:solidFill>
              </a:rPr>
              <a:t>17</a:t>
            </a:r>
            <a:r>
              <a:rPr lang="en-IN" b="1" i="1" baseline="30000" dirty="0" smtClean="0">
                <a:solidFill>
                  <a:srgbClr val="0000FF"/>
                </a:solidFill>
              </a:rPr>
              <a:t>th</a:t>
            </a:r>
            <a:r>
              <a:rPr lang="en-IN" b="1" i="1" dirty="0" smtClean="0">
                <a:solidFill>
                  <a:srgbClr val="0000FF"/>
                </a:solidFill>
              </a:rPr>
              <a:t> Asian Pacific Corrosion Control Conference</a:t>
            </a:r>
          </a:p>
          <a:p>
            <a:pPr algn="ctr"/>
            <a:r>
              <a:rPr lang="en-IN" b="1" i="1" dirty="0" smtClean="0">
                <a:solidFill>
                  <a:srgbClr val="0000FF"/>
                </a:solidFill>
              </a:rPr>
              <a:t> IIT Bombay, Mumbai, 27-30 January, 2016</a:t>
            </a:r>
            <a:endParaRPr lang="en-US" b="1" i="1" dirty="0" smtClean="0">
              <a:solidFill>
                <a:srgbClr val="0000FF"/>
              </a:solidFill>
            </a:endParaRPr>
          </a:p>
        </p:txBody>
      </p:sp>
      <p:pic>
        <p:nvPicPr>
          <p:cNvPr id="12" name="Picture 11" descr="apcclogo.gif"/>
          <p:cNvPicPr>
            <a:picLocks noChangeAspect="1"/>
          </p:cNvPicPr>
          <p:nvPr/>
        </p:nvPicPr>
        <p:blipFill>
          <a:blip r:embed="rId2"/>
          <a:stretch>
            <a:fillRect/>
          </a:stretch>
        </p:blipFill>
        <p:spPr>
          <a:xfrm>
            <a:off x="43542" y="58056"/>
            <a:ext cx="1676400" cy="1719141"/>
          </a:xfrm>
          <a:prstGeom prst="rect">
            <a:avLst/>
          </a:prstGeom>
        </p:spPr>
      </p:pic>
      <p:pic>
        <p:nvPicPr>
          <p:cNvPr id="1026" name="Picture 2" descr="3R 05cop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81900" y="58056"/>
            <a:ext cx="133350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ounded Rectangle 5"/>
          <p:cNvSpPr>
            <a:spLocks noChangeArrowheads="1"/>
          </p:cNvSpPr>
          <p:nvPr/>
        </p:nvSpPr>
        <p:spPr bwMode="auto">
          <a:xfrm>
            <a:off x="1825625" y="1859280"/>
            <a:ext cx="5181600" cy="3881438"/>
          </a:xfrm>
          <a:prstGeom prst="roundRect">
            <a:avLst>
              <a:gd name="adj" fmla="val 16667"/>
            </a:avLst>
          </a:prstGeom>
          <a:solidFill>
            <a:schemeClr val="bg1"/>
          </a:solidFill>
          <a:ln w="3175">
            <a:solidFill>
              <a:srgbClr val="000000"/>
            </a:solidFill>
            <a:round/>
            <a:headEnd/>
            <a:tailEnd/>
          </a:ln>
        </p:spPr>
        <p:txBody>
          <a:bodyPr>
            <a:spAutoFit/>
          </a:bodyPr>
          <a:lstStyle>
            <a:lvl1pPr marL="273050" indent="-273050"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ctr" eaLnBrk="1" hangingPunct="1">
              <a:lnSpc>
                <a:spcPct val="150000"/>
              </a:lnSpc>
              <a:spcBef>
                <a:spcPct val="0"/>
              </a:spcBef>
              <a:buClr>
                <a:schemeClr val="hlink"/>
              </a:buClr>
              <a:buSzTx/>
              <a:buFontTx/>
              <a:buNone/>
            </a:pPr>
            <a:r>
              <a:rPr lang="en-US" altLang="ms-MY" sz="2800" b="0" dirty="0">
                <a:latin typeface="Arial Black" pitchFamily="34" charset="0"/>
              </a:rPr>
              <a:t>Outline</a:t>
            </a:r>
            <a:endParaRPr lang="en-US" altLang="ms-MY" sz="2400" b="0" dirty="0">
              <a:latin typeface="Arial" charset="0"/>
            </a:endParaRPr>
          </a:p>
          <a:p>
            <a:pPr eaLnBrk="1" hangingPunct="1">
              <a:lnSpc>
                <a:spcPct val="150000"/>
              </a:lnSpc>
              <a:spcBef>
                <a:spcPct val="0"/>
              </a:spcBef>
              <a:buClrTx/>
              <a:buSzTx/>
              <a:buFont typeface="Arial" charset="0"/>
              <a:buChar char="•"/>
            </a:pPr>
            <a:r>
              <a:rPr lang="en-US" altLang="zh-TW" sz="2400" dirty="0">
                <a:latin typeface="Arial" charset="0"/>
              </a:rPr>
              <a:t>Background </a:t>
            </a:r>
          </a:p>
          <a:p>
            <a:pPr eaLnBrk="1" hangingPunct="1">
              <a:lnSpc>
                <a:spcPct val="150000"/>
              </a:lnSpc>
              <a:spcBef>
                <a:spcPct val="0"/>
              </a:spcBef>
              <a:buClrTx/>
              <a:buSzTx/>
              <a:buFont typeface="Arial" charset="0"/>
              <a:buChar char="•"/>
            </a:pPr>
            <a:r>
              <a:rPr lang="en-US" altLang="zh-TW" sz="2400" dirty="0">
                <a:latin typeface="Arial" charset="0"/>
              </a:rPr>
              <a:t>Specific Objectives </a:t>
            </a:r>
          </a:p>
          <a:p>
            <a:pPr eaLnBrk="1" hangingPunct="1">
              <a:lnSpc>
                <a:spcPct val="150000"/>
              </a:lnSpc>
              <a:spcBef>
                <a:spcPct val="0"/>
              </a:spcBef>
              <a:buClrTx/>
              <a:buSzTx/>
              <a:buFont typeface="Arial" charset="0"/>
              <a:buChar char="•"/>
            </a:pPr>
            <a:r>
              <a:rPr lang="en-US" altLang="ms-MY" sz="2400" dirty="0">
                <a:latin typeface="Arial" charset="0"/>
              </a:rPr>
              <a:t>Experimental </a:t>
            </a:r>
          </a:p>
          <a:p>
            <a:pPr eaLnBrk="1" hangingPunct="1">
              <a:lnSpc>
                <a:spcPct val="150000"/>
              </a:lnSpc>
              <a:spcBef>
                <a:spcPct val="0"/>
              </a:spcBef>
              <a:buClrTx/>
              <a:buSzTx/>
              <a:buFont typeface="Arial" charset="0"/>
              <a:buChar char="•"/>
            </a:pPr>
            <a:r>
              <a:rPr lang="en-US" altLang="ms-MY" sz="2400" dirty="0">
                <a:latin typeface="Arial" charset="0"/>
              </a:rPr>
              <a:t>Results and Discussion</a:t>
            </a:r>
          </a:p>
          <a:p>
            <a:pPr eaLnBrk="1" hangingPunct="1">
              <a:lnSpc>
                <a:spcPct val="150000"/>
              </a:lnSpc>
              <a:spcBef>
                <a:spcPct val="0"/>
              </a:spcBef>
              <a:buClrTx/>
              <a:buSzTx/>
              <a:buFont typeface="Arial" charset="0"/>
              <a:buChar char="•"/>
            </a:pPr>
            <a:r>
              <a:rPr lang="en-US" altLang="ms-MY" sz="2400" dirty="0">
                <a:latin typeface="Arial" charset="0"/>
              </a:rPr>
              <a:t>Conclusions </a:t>
            </a:r>
          </a:p>
        </p:txBody>
      </p:sp>
      <p:sp>
        <p:nvSpPr>
          <p:cNvPr id="14339" name="Rectangle 1"/>
          <p:cNvSpPr>
            <a:spLocks noChangeArrowheads="1"/>
          </p:cNvSpPr>
          <p:nvPr/>
        </p:nvSpPr>
        <p:spPr bwMode="auto">
          <a:xfrm>
            <a:off x="606425" y="457200"/>
            <a:ext cx="7620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ctr">
              <a:buFont typeface="Wingdings 2" pitchFamily="18" charset="2"/>
              <a:buNone/>
              <a:defRPr/>
            </a:pPr>
            <a:r>
              <a:rPr lang="en-GB" sz="2000" cap="all" dirty="0" smtClean="0">
                <a:latin typeface="Arial Black" panose="020B0A04020102020204" pitchFamily="34" charset="0"/>
              </a:rPr>
              <a:t>CORROSION OF Phosphorus BRONZE in different biodiesel Blends and its remedial measures</a:t>
            </a:r>
            <a:endParaRPr lang="ms-MY" sz="2000" cap="all" dirty="0">
              <a:latin typeface="Arial Black" panose="020B0A04020102020204" pitchFamily="34" charset="0"/>
            </a:endParaRPr>
          </a:p>
        </p:txBody>
      </p:sp>
      <p:sp>
        <p:nvSpPr>
          <p:cNvPr id="6" name="Slide Number Placeholder 5"/>
          <p:cNvSpPr>
            <a:spLocks noGrp="1"/>
          </p:cNvSpPr>
          <p:nvPr>
            <p:ph type="sldNum" sz="quarter" idx="12"/>
          </p:nvPr>
        </p:nvSpPr>
        <p:spPr/>
        <p:txBody>
          <a:bodyPr/>
          <a:lstStyle/>
          <a:p>
            <a:pPr>
              <a:defRPr/>
            </a:pPr>
            <a:fld id="{7BB9B41C-1414-49BB-B6E7-B4ED02DB5417}" type="slidenum">
              <a:rPr lang="en-US" smtClean="0"/>
              <a:pPr>
                <a:defRPr/>
              </a:pPr>
              <a:t>2</a:t>
            </a:fld>
            <a:endParaRPr lang="en-US"/>
          </a:p>
        </p:txBody>
      </p:sp>
    </p:spTree>
    <p:extLst>
      <p:ext uri="{BB962C8B-B14F-4D97-AF65-F5344CB8AC3E}">
        <p14:creationId xmlns:p14="http://schemas.microsoft.com/office/powerpoint/2010/main" val="4024409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933450"/>
            <a:ext cx="5715000"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40"/>
          <p:cNvGrpSpPr>
            <a:grpSpLocks/>
          </p:cNvGrpSpPr>
          <p:nvPr/>
        </p:nvGrpSpPr>
        <p:grpSpPr bwMode="auto">
          <a:xfrm>
            <a:off x="2576513" y="4249738"/>
            <a:ext cx="4200525" cy="2532062"/>
            <a:chOff x="2438400" y="3810001"/>
            <a:chExt cx="4200525" cy="2532220"/>
          </a:xfrm>
        </p:grpSpPr>
        <p:graphicFrame>
          <p:nvGraphicFramePr>
            <p:cNvPr id="37" name="Chart 36"/>
            <p:cNvGraphicFramePr/>
            <p:nvPr/>
          </p:nvGraphicFramePr>
          <p:xfrm>
            <a:off x="2438400" y="3810001"/>
            <a:ext cx="4200525" cy="2286000"/>
          </p:xfrm>
          <a:graphic>
            <a:graphicData uri="http://schemas.openxmlformats.org/drawingml/2006/chart">
              <c:chart xmlns:c="http://schemas.openxmlformats.org/drawingml/2006/chart" xmlns:r="http://schemas.openxmlformats.org/officeDocument/2006/relationships" r:id="rId3"/>
            </a:graphicData>
          </a:graphic>
        </p:graphicFrame>
        <p:sp>
          <p:nvSpPr>
            <p:cNvPr id="15368" name="Rectangle 35"/>
            <p:cNvSpPr>
              <a:spLocks noChangeArrowheads="1"/>
            </p:cNvSpPr>
            <p:nvPr/>
          </p:nvSpPr>
          <p:spPr bwMode="auto">
            <a:xfrm>
              <a:off x="4114800" y="6096000"/>
              <a:ext cx="25138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en-US" altLang="ms-MY" sz="1000" b="0">
                  <a:latin typeface="Arial" charset="0"/>
                </a:rPr>
                <a:t>Source: Global Biofuel Center, Feb. 2011</a:t>
              </a:r>
              <a:endParaRPr lang="en-MY" altLang="ms-MY" sz="1000">
                <a:latin typeface="Arial" charset="0"/>
              </a:endParaRPr>
            </a:p>
          </p:txBody>
        </p:sp>
        <p:sp>
          <p:nvSpPr>
            <p:cNvPr id="15369" name="Rectangle 37"/>
            <p:cNvSpPr>
              <a:spLocks noChangeArrowheads="1"/>
            </p:cNvSpPr>
            <p:nvPr/>
          </p:nvSpPr>
          <p:spPr bwMode="auto">
            <a:xfrm>
              <a:off x="4510087" y="3819932"/>
              <a:ext cx="2121093" cy="338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en-US" altLang="ms-MY" sz="1600" b="0">
                  <a:latin typeface="Arial" charset="0"/>
                </a:rPr>
                <a:t>Demand for biodiesel</a:t>
              </a:r>
              <a:endParaRPr lang="en-MY" altLang="ms-MY" sz="1600">
                <a:latin typeface="Arial" charset="0"/>
              </a:endParaRPr>
            </a:p>
          </p:txBody>
        </p:sp>
        <p:sp>
          <p:nvSpPr>
            <p:cNvPr id="39" name="TextBox 2"/>
            <p:cNvSpPr txBox="1"/>
            <p:nvPr/>
          </p:nvSpPr>
          <p:spPr bwMode="auto">
            <a:xfrm rot="16200000">
              <a:off x="1936707" y="4840359"/>
              <a:ext cx="1384386" cy="2286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defRPr/>
              </a:pPr>
              <a:r>
                <a:rPr lang="en-MY" sz="1400" b="0" dirty="0">
                  <a:latin typeface="Arial" pitchFamily="34" charset="0"/>
                  <a:cs typeface="Arial" pitchFamily="34" charset="0"/>
                </a:rPr>
                <a:t>Million </a:t>
              </a:r>
              <a:r>
                <a:rPr lang="en-MY" sz="1400" b="0" dirty="0" smtClean="0">
                  <a:latin typeface="Arial" pitchFamily="34" charset="0"/>
                  <a:cs typeface="Arial" pitchFamily="34" charset="0"/>
                </a:rPr>
                <a:t>Litters </a:t>
              </a:r>
              <a:endParaRPr lang="en-MY" sz="1400" b="0" dirty="0">
                <a:latin typeface="Arial" pitchFamily="34" charset="0"/>
                <a:cs typeface="Arial" pitchFamily="34" charset="0"/>
              </a:endParaRPr>
            </a:p>
          </p:txBody>
        </p:sp>
        <p:sp>
          <p:nvSpPr>
            <p:cNvPr id="40" name="TextBox 3"/>
            <p:cNvSpPr txBox="1"/>
            <p:nvPr/>
          </p:nvSpPr>
          <p:spPr bwMode="auto">
            <a:xfrm>
              <a:off x="2895600" y="3878267"/>
              <a:ext cx="628650" cy="219089"/>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defRPr/>
              </a:pPr>
              <a:r>
                <a:rPr lang="en-US" sz="1200" dirty="0">
                  <a:latin typeface="Arial" pitchFamily="34" charset="0"/>
                  <a:cs typeface="Arial" pitchFamily="34" charset="0"/>
                </a:rPr>
                <a:t>10</a:t>
              </a:r>
              <a:r>
                <a:rPr lang="en-US" sz="1200" baseline="30000" dirty="0">
                  <a:latin typeface="Arial" pitchFamily="34" charset="0"/>
                  <a:cs typeface="Arial" pitchFamily="34" charset="0"/>
                </a:rPr>
                <a:t>3</a:t>
              </a:r>
              <a:endParaRPr lang="en-MY" sz="1200" dirty="0">
                <a:latin typeface="Arial" pitchFamily="34" charset="0"/>
                <a:cs typeface="Arial" pitchFamily="34" charset="0"/>
              </a:endParaRPr>
            </a:p>
          </p:txBody>
        </p:sp>
      </p:grpSp>
      <p:sp>
        <p:nvSpPr>
          <p:cNvPr id="14" name="Rectangle 13"/>
          <p:cNvSpPr/>
          <p:nvPr/>
        </p:nvSpPr>
        <p:spPr>
          <a:xfrm>
            <a:off x="5927725" y="2743200"/>
            <a:ext cx="1676400" cy="381000"/>
          </a:xfrm>
          <a:prstGeom prst="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15365" name="Rectangle 15"/>
          <p:cNvSpPr>
            <a:spLocks noChangeArrowheads="1"/>
          </p:cNvSpPr>
          <p:nvPr/>
        </p:nvSpPr>
        <p:spPr bwMode="auto">
          <a:xfrm>
            <a:off x="960438" y="228600"/>
            <a:ext cx="72993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kumimoji="1" lang="en-US" altLang="ja-JP" sz="2400" b="0">
                <a:latin typeface="Arial" charset="0"/>
                <a:ea typeface="ＭＳ Ｐゴシック" pitchFamily="34" charset="-128"/>
              </a:rPr>
              <a:t>Depletion of petroleum diesel - A threat for future! </a:t>
            </a:r>
            <a:endParaRPr lang="ms-MY" altLang="ms-MY" sz="2400" b="0">
              <a:latin typeface="Arial" charset="0"/>
              <a:ea typeface="ＭＳ Ｐゴシック" pitchFamily="34" charset="-128"/>
            </a:endParaRPr>
          </a:p>
        </p:txBody>
      </p:sp>
      <p:sp>
        <p:nvSpPr>
          <p:cNvPr id="3" name="Slide Number Placeholder 2"/>
          <p:cNvSpPr>
            <a:spLocks noGrp="1"/>
          </p:cNvSpPr>
          <p:nvPr>
            <p:ph type="sldNum" sz="quarter" idx="12"/>
          </p:nvPr>
        </p:nvSpPr>
        <p:spPr/>
        <p:txBody>
          <a:bodyPr/>
          <a:lstStyle/>
          <a:p>
            <a:pPr>
              <a:defRPr/>
            </a:pPr>
            <a:fld id="{7DBFDE09-E71D-45B8-8B90-23EA13534067}" type="slidenum">
              <a:rPr lang="en-US" smtClean="0"/>
              <a:pPr>
                <a:defRPr/>
              </a:pPr>
              <a:t>3</a:t>
            </a:fld>
            <a:endParaRPr lang="en-US"/>
          </a:p>
        </p:txBody>
      </p:sp>
    </p:spTree>
    <p:extLst>
      <p:ext uri="{BB962C8B-B14F-4D97-AF65-F5344CB8AC3E}">
        <p14:creationId xmlns:p14="http://schemas.microsoft.com/office/powerpoint/2010/main" val="25301665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00" y="1589088"/>
            <a:ext cx="7513638"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87" name="Rectangle 12"/>
          <p:cNvSpPr>
            <a:spLocks noChangeArrowheads="1"/>
          </p:cNvSpPr>
          <p:nvPr/>
        </p:nvSpPr>
        <p:spPr bwMode="auto">
          <a:xfrm>
            <a:off x="0" y="1193800"/>
            <a:ext cx="87899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ctr" eaLnBrk="1" hangingPunct="1">
              <a:spcBef>
                <a:spcPct val="0"/>
              </a:spcBef>
              <a:buClrTx/>
              <a:buSzTx/>
              <a:buFontTx/>
              <a:buNone/>
            </a:pPr>
            <a:r>
              <a:rPr kumimoji="1" lang="en-US" altLang="ja-JP" sz="2000" b="0">
                <a:latin typeface="Arial" charset="0"/>
                <a:ea typeface="ＭＳ Ｐゴシック" pitchFamily="34" charset="-128"/>
              </a:rPr>
              <a:t>Emission of CO</a:t>
            </a:r>
            <a:r>
              <a:rPr kumimoji="1" lang="en-US" altLang="ja-JP" sz="2000" b="0" baseline="-25000">
                <a:latin typeface="Arial" charset="0"/>
                <a:ea typeface="ＭＳ Ｐゴシック" pitchFamily="34" charset="-128"/>
              </a:rPr>
              <a:t>2 </a:t>
            </a:r>
            <a:r>
              <a:rPr kumimoji="1" lang="en-US" altLang="ja-JP" sz="2000" b="0">
                <a:latin typeface="Arial" charset="0"/>
                <a:ea typeface="ＭＳ Ｐゴシック" pitchFamily="34" charset="-128"/>
              </a:rPr>
              <a:t>per 100 miles for different vehicles:</a:t>
            </a:r>
          </a:p>
        </p:txBody>
      </p:sp>
      <p:sp>
        <p:nvSpPr>
          <p:cNvPr id="16388" name="Rectangle 14"/>
          <p:cNvSpPr>
            <a:spLocks noChangeArrowheads="1"/>
          </p:cNvSpPr>
          <p:nvPr/>
        </p:nvSpPr>
        <p:spPr bwMode="auto">
          <a:xfrm>
            <a:off x="317500" y="423863"/>
            <a:ext cx="8674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kumimoji="1" lang="en-US" altLang="ja-JP" sz="2400" b="0">
                <a:latin typeface="Arial" charset="0"/>
                <a:ea typeface="ＭＳ Ｐゴシック" pitchFamily="34" charset="-128"/>
              </a:rPr>
              <a:t>Emission from different automobiles - </a:t>
            </a:r>
            <a:r>
              <a:rPr kumimoji="1" lang="en-US" altLang="ja-JP" sz="2400" b="0">
                <a:solidFill>
                  <a:srgbClr val="FF0000"/>
                </a:solidFill>
                <a:latin typeface="Arial" charset="0"/>
                <a:ea typeface="ＭＳ Ｐゴシック" pitchFamily="34" charset="-128"/>
              </a:rPr>
              <a:t>A threat for environment! </a:t>
            </a:r>
            <a:endParaRPr lang="ms-MY" altLang="ms-MY" sz="2400" b="0">
              <a:solidFill>
                <a:srgbClr val="FF0000"/>
              </a:solidFill>
              <a:latin typeface="Arial" charset="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D939A089-CA31-481B-9DDA-1E311A55B20D}" type="slidenum">
              <a:rPr lang="en-US" smtClean="0"/>
              <a:pPr>
                <a:defRPr/>
              </a:pPr>
              <a:t>4</a:t>
            </a:fld>
            <a:endParaRPr lang="en-US"/>
          </a:p>
        </p:txBody>
      </p:sp>
    </p:spTree>
    <p:extLst>
      <p:ext uri="{BB962C8B-B14F-4D97-AF65-F5344CB8AC3E}">
        <p14:creationId xmlns:p14="http://schemas.microsoft.com/office/powerpoint/2010/main" val="621558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biodiesel tru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2427288"/>
            <a:ext cx="1981200" cy="148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5" descr="lifecycle-CO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773113"/>
            <a:ext cx="4567238"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Rectangle 13"/>
          <p:cNvSpPr>
            <a:spLocks noChangeArrowheads="1"/>
          </p:cNvSpPr>
          <p:nvPr/>
        </p:nvSpPr>
        <p:spPr bwMode="auto">
          <a:xfrm>
            <a:off x="6099175" y="3924300"/>
            <a:ext cx="1825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kumimoji="1" lang="en-US" altLang="ja-JP" sz="1800" b="0">
                <a:latin typeface="Arial" charset="0"/>
                <a:ea typeface="ＭＳ Ｐゴシック" pitchFamily="34" charset="-128"/>
              </a:rPr>
              <a:t>Use of biodiesel</a:t>
            </a:r>
            <a:endParaRPr lang="ms-MY" altLang="ms-MY" sz="1800" b="0">
              <a:latin typeface="Arial" charset="0"/>
              <a:ea typeface="ＭＳ Ｐゴシック" pitchFamily="34" charset="-128"/>
            </a:endParaRPr>
          </a:p>
        </p:txBody>
      </p:sp>
      <p:sp>
        <p:nvSpPr>
          <p:cNvPr id="17413" name="Rectangle 8"/>
          <p:cNvSpPr>
            <a:spLocks noChangeArrowheads="1"/>
          </p:cNvSpPr>
          <p:nvPr/>
        </p:nvSpPr>
        <p:spPr bwMode="auto">
          <a:xfrm>
            <a:off x="239713" y="311150"/>
            <a:ext cx="64658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kumimoji="1" lang="en-US" altLang="ja-JP" sz="2400" b="0">
                <a:latin typeface="Arial" charset="0"/>
                <a:ea typeface="ＭＳ Ｐゴシック" pitchFamily="34" charset="-128"/>
              </a:rPr>
              <a:t>Biodiesel (B100) is environment friendly! </a:t>
            </a:r>
            <a:endParaRPr lang="ms-MY" altLang="ms-MY" sz="2400" b="0">
              <a:latin typeface="Arial" charset="0"/>
              <a:ea typeface="ＭＳ Ｐゴシック" pitchFamily="34" charset="-128"/>
            </a:endParaRPr>
          </a:p>
        </p:txBody>
      </p:sp>
      <p:sp>
        <p:nvSpPr>
          <p:cNvPr id="17414" name="Rectangle 10"/>
          <p:cNvSpPr>
            <a:spLocks noChangeArrowheads="1"/>
          </p:cNvSpPr>
          <p:nvPr/>
        </p:nvSpPr>
        <p:spPr bwMode="auto">
          <a:xfrm>
            <a:off x="641350" y="4297363"/>
            <a:ext cx="4256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kumimoji="1" lang="en-US" altLang="ja-JP" sz="2000" b="0">
                <a:latin typeface="Arial" charset="0"/>
                <a:ea typeface="ＭＳ Ｐゴシック" pitchFamily="34" charset="-128"/>
              </a:rPr>
              <a:t>Emission of CO</a:t>
            </a:r>
            <a:r>
              <a:rPr kumimoji="1" lang="en-US" altLang="ja-JP" sz="2000" b="0" baseline="-25000">
                <a:latin typeface="Arial" charset="0"/>
                <a:ea typeface="ＭＳ Ｐゴシック" pitchFamily="34" charset="-128"/>
              </a:rPr>
              <a:t>2</a:t>
            </a:r>
            <a:r>
              <a:rPr kumimoji="1" lang="en-US" altLang="ja-JP" sz="2000" b="0">
                <a:latin typeface="Arial" charset="0"/>
                <a:ea typeface="ＭＳ Ｐゴシック" pitchFamily="34" charset="-128"/>
              </a:rPr>
              <a:t> for different fuels.</a:t>
            </a:r>
            <a:endParaRPr lang="ms-MY" altLang="ms-MY" sz="2000" b="0">
              <a:latin typeface="Arial" charset="0"/>
              <a:ea typeface="ＭＳ Ｐゴシック" pitchFamily="34" charset="-128"/>
            </a:endParaRPr>
          </a:p>
        </p:txBody>
      </p:sp>
      <p:pic>
        <p:nvPicPr>
          <p:cNvPr id="17415" name="Picture 6" descr="https://encrypted-tbn1.gstatic.com/images?q=tbn:ANd9GcRLYe-crcdHs3H8IGLWq6XWE_qpEI3MYIQuADndB1ch8UyOQc8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7488" y="1223963"/>
            <a:ext cx="193357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5072063" y="4545013"/>
            <a:ext cx="3922712" cy="1754187"/>
          </a:xfrm>
          <a:prstGeom prst="rect">
            <a:avLst/>
          </a:prstGeom>
        </p:spPr>
        <p:txBody>
          <a:bodyPr>
            <a:spAutoFit/>
          </a:bodyPr>
          <a:lstStyle/>
          <a:p>
            <a:pPr>
              <a:lnSpc>
                <a:spcPct val="150000"/>
              </a:lnSpc>
              <a:defRPr/>
            </a:pPr>
            <a:r>
              <a:rPr lang="en-US" dirty="0">
                <a:latin typeface="Arial" pitchFamily="34" charset="0"/>
                <a:cs typeface="Arial" pitchFamily="34" charset="0"/>
              </a:rPr>
              <a:t>Biodiesel has potential usage in: </a:t>
            </a:r>
          </a:p>
          <a:p>
            <a:pPr marL="623888" indent="-260350">
              <a:lnSpc>
                <a:spcPct val="150000"/>
              </a:lnSpc>
              <a:buFont typeface="Wingdings" pitchFamily="2" charset="2"/>
              <a:buChar char="q"/>
              <a:defRPr/>
            </a:pPr>
            <a:r>
              <a:rPr lang="en-US" b="0" dirty="0">
                <a:latin typeface="Arial" pitchFamily="34" charset="0"/>
                <a:cs typeface="Arial" pitchFamily="34" charset="0"/>
              </a:rPr>
              <a:t>Transportation </a:t>
            </a:r>
          </a:p>
          <a:p>
            <a:pPr marL="623888" indent="-260350">
              <a:lnSpc>
                <a:spcPct val="150000"/>
              </a:lnSpc>
              <a:buFont typeface="Wingdings" pitchFamily="2" charset="2"/>
              <a:buChar char="q"/>
              <a:defRPr/>
            </a:pPr>
            <a:r>
              <a:rPr lang="en-US" b="0" dirty="0">
                <a:latin typeface="Arial" pitchFamily="34" charset="0"/>
                <a:cs typeface="Arial" pitchFamily="34" charset="0"/>
              </a:rPr>
              <a:t>Power generation</a:t>
            </a:r>
          </a:p>
          <a:p>
            <a:pPr marL="623888" indent="-260350">
              <a:lnSpc>
                <a:spcPct val="150000"/>
              </a:lnSpc>
              <a:buFont typeface="Wingdings" pitchFamily="2" charset="2"/>
              <a:buChar char="q"/>
              <a:defRPr/>
            </a:pPr>
            <a:r>
              <a:rPr lang="en-US" b="0" dirty="0">
                <a:latin typeface="Arial" pitchFamily="34" charset="0"/>
                <a:cs typeface="Arial" pitchFamily="34" charset="0"/>
              </a:rPr>
              <a:t>Related industries</a:t>
            </a:r>
          </a:p>
        </p:txBody>
      </p:sp>
      <p:sp>
        <p:nvSpPr>
          <p:cNvPr id="2" name="Slide Number Placeholder 1"/>
          <p:cNvSpPr>
            <a:spLocks noGrp="1"/>
          </p:cNvSpPr>
          <p:nvPr>
            <p:ph type="sldNum" sz="quarter" idx="12"/>
          </p:nvPr>
        </p:nvSpPr>
        <p:spPr/>
        <p:txBody>
          <a:bodyPr/>
          <a:lstStyle/>
          <a:p>
            <a:pPr>
              <a:defRPr/>
            </a:pPr>
            <a:fld id="{DD7EC29A-34C4-4175-A72F-47CFF4141870}" type="slidenum">
              <a:rPr lang="en-US" smtClean="0"/>
              <a:pPr>
                <a:defRPr/>
              </a:pPr>
              <a:t>5</a:t>
            </a:fld>
            <a:endParaRPr lang="en-US"/>
          </a:p>
        </p:txBody>
      </p:sp>
    </p:spTree>
    <p:extLst>
      <p:ext uri="{BB962C8B-B14F-4D97-AF65-F5344CB8AC3E}">
        <p14:creationId xmlns:p14="http://schemas.microsoft.com/office/powerpoint/2010/main" val="12495572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33400" y="304800"/>
            <a:ext cx="7848600" cy="1508125"/>
          </a:xfrm>
          <a:prstGeom prst="rect">
            <a:avLst/>
          </a:prstGeom>
        </p:spPr>
        <p:txBody>
          <a:bodyPr>
            <a:spAutoFit/>
          </a:bodyPr>
          <a:lstStyle/>
          <a:p>
            <a:pPr algn="just">
              <a:lnSpc>
                <a:spcPct val="90000"/>
              </a:lnSpc>
              <a:spcBef>
                <a:spcPct val="50000"/>
              </a:spcBef>
              <a:defRPr/>
            </a:pPr>
            <a:r>
              <a:rPr lang="en-CA" sz="2000" dirty="0">
                <a:latin typeface="Arial" pitchFamily="34" charset="0"/>
                <a:cs typeface="Arial" pitchFamily="34" charset="0"/>
              </a:rPr>
              <a:t>Biodiesel: </a:t>
            </a:r>
          </a:p>
          <a:p>
            <a:pPr marL="342900" indent="-342900" algn="just">
              <a:lnSpc>
                <a:spcPct val="90000"/>
              </a:lnSpc>
              <a:spcBef>
                <a:spcPct val="50000"/>
              </a:spcBef>
              <a:buFont typeface="Arial" panose="020B0604020202020204" pitchFamily="34" charset="0"/>
              <a:buChar char="•"/>
              <a:defRPr/>
            </a:pPr>
            <a:r>
              <a:rPr lang="en-CA" sz="2000" b="0" dirty="0">
                <a:latin typeface="Arial" pitchFamily="34" charset="0"/>
                <a:cs typeface="Arial" pitchFamily="34" charset="0"/>
              </a:rPr>
              <a:t>Reduced emission, improved lubricity; produced from renewable sources.</a:t>
            </a:r>
          </a:p>
          <a:p>
            <a:pPr marL="342900" indent="-342900" algn="just">
              <a:lnSpc>
                <a:spcPct val="90000"/>
              </a:lnSpc>
              <a:spcBef>
                <a:spcPct val="50000"/>
              </a:spcBef>
              <a:buFont typeface="Arial" panose="020B0604020202020204" pitchFamily="34" charset="0"/>
              <a:buChar char="•"/>
              <a:defRPr/>
            </a:pPr>
            <a:r>
              <a:rPr lang="en-CA" sz="2000" b="0" dirty="0">
                <a:latin typeface="Arial" pitchFamily="34" charset="0"/>
                <a:cs typeface="Arial" pitchFamily="34" charset="0"/>
              </a:rPr>
              <a:t>Can be combined at any level with petroleum diesel.</a:t>
            </a:r>
            <a:endParaRPr lang="en-CA" b="0" dirty="0">
              <a:latin typeface="Arial" pitchFamily="34" charset="0"/>
              <a:cs typeface="Arial" pitchFamily="34" charset="0"/>
            </a:endParaRPr>
          </a:p>
        </p:txBody>
      </p:sp>
      <p:pic>
        <p:nvPicPr>
          <p:cNvPr id="18435" name="Picture 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8050" y="2933700"/>
            <a:ext cx="5006975" cy="330835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Rectangle 9"/>
          <p:cNvSpPr/>
          <p:nvPr/>
        </p:nvSpPr>
        <p:spPr>
          <a:xfrm>
            <a:off x="2871788" y="2563813"/>
            <a:ext cx="3171825" cy="369887"/>
          </a:xfrm>
          <a:prstGeom prst="rect">
            <a:avLst/>
          </a:prstGeom>
        </p:spPr>
        <p:txBody>
          <a:bodyPr wrap="none">
            <a:spAutoFit/>
          </a:bodyPr>
          <a:lstStyle/>
          <a:p>
            <a:pPr marL="609600" indent="-609600" fontAlgn="auto">
              <a:spcAft>
                <a:spcPts val="0"/>
              </a:spcAft>
              <a:buClr>
                <a:schemeClr val="accent3"/>
              </a:buClr>
              <a:defRPr/>
            </a:pPr>
            <a:r>
              <a:rPr lang="en-US" dirty="0">
                <a:latin typeface="Arial" pitchFamily="34" charset="0"/>
                <a:cs typeface="Arial" pitchFamily="34" charset="0"/>
              </a:rPr>
              <a:t>Major sources of biodiesel:</a:t>
            </a:r>
          </a:p>
        </p:txBody>
      </p:sp>
      <p:sp>
        <p:nvSpPr>
          <p:cNvPr id="2" name="Slide Number Placeholder 1"/>
          <p:cNvSpPr>
            <a:spLocks noGrp="1"/>
          </p:cNvSpPr>
          <p:nvPr>
            <p:ph type="sldNum" sz="quarter" idx="12"/>
          </p:nvPr>
        </p:nvSpPr>
        <p:spPr/>
        <p:txBody>
          <a:bodyPr/>
          <a:lstStyle/>
          <a:p>
            <a:pPr>
              <a:defRPr/>
            </a:pPr>
            <a:fld id="{F3EFEC9D-05A3-4091-9FA9-66F9BA42DF14}" type="slidenum">
              <a:rPr lang="en-US" smtClean="0"/>
              <a:pPr>
                <a:defRPr/>
              </a:pPr>
              <a:t>6</a:t>
            </a:fld>
            <a:endParaRPr lang="en-US"/>
          </a:p>
        </p:txBody>
      </p:sp>
    </p:spTree>
    <p:extLst>
      <p:ext uri="{BB962C8B-B14F-4D97-AF65-F5344CB8AC3E}">
        <p14:creationId xmlns:p14="http://schemas.microsoft.com/office/powerpoint/2010/main" val="3905379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endParaRPr lang="en-MY" altLang="ms-MY" sz="1800">
              <a:latin typeface="Arial" charset="0"/>
            </a:endParaRPr>
          </a:p>
        </p:txBody>
      </p:sp>
      <p:sp>
        <p:nvSpPr>
          <p:cNvPr id="19459" name="Rectangle 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endParaRPr lang="en-MY" altLang="ms-MY" sz="1800">
              <a:latin typeface="Arial" charset="0"/>
            </a:endParaRPr>
          </a:p>
        </p:txBody>
      </p:sp>
      <p:sp>
        <p:nvSpPr>
          <p:cNvPr id="19460"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endParaRPr lang="en-MY" altLang="ms-MY" sz="1800">
              <a:latin typeface="Arial" charset="0"/>
            </a:endParaRPr>
          </a:p>
        </p:txBody>
      </p:sp>
      <p:grpSp>
        <p:nvGrpSpPr>
          <p:cNvPr id="2" name="Group 19"/>
          <p:cNvGrpSpPr>
            <a:grpSpLocks/>
          </p:cNvGrpSpPr>
          <p:nvPr/>
        </p:nvGrpSpPr>
        <p:grpSpPr bwMode="auto">
          <a:xfrm>
            <a:off x="342900" y="3792538"/>
            <a:ext cx="8496300" cy="2554287"/>
            <a:chOff x="725715" y="3594100"/>
            <a:chExt cx="8091713" cy="2553353"/>
          </a:xfrm>
        </p:grpSpPr>
        <p:sp>
          <p:nvSpPr>
            <p:cNvPr id="19468" name="Rectangle 26"/>
            <p:cNvSpPr>
              <a:spLocks noChangeArrowheads="1"/>
            </p:cNvSpPr>
            <p:nvPr/>
          </p:nvSpPr>
          <p:spPr bwMode="auto">
            <a:xfrm>
              <a:off x="762000" y="3594100"/>
              <a:ext cx="3962400" cy="400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en-MY" altLang="ms-MY" sz="2000" b="0">
                  <a:solidFill>
                    <a:schemeClr val="accent1"/>
                  </a:solidFill>
                  <a:latin typeface="Arial" charset="0"/>
                </a:rPr>
                <a:t>Unsaturated components: ~ 40%</a:t>
              </a:r>
              <a:endParaRPr lang="en-MY" altLang="ms-MY" sz="2000">
                <a:solidFill>
                  <a:schemeClr val="accent1"/>
                </a:solidFill>
                <a:latin typeface="Arial" charset="0"/>
              </a:endParaRPr>
            </a:p>
          </p:txBody>
        </p:sp>
        <p:sp>
          <p:nvSpPr>
            <p:cNvPr id="19469" name="Rectangle 27"/>
            <p:cNvSpPr>
              <a:spLocks noChangeArrowheads="1"/>
            </p:cNvSpPr>
            <p:nvPr/>
          </p:nvSpPr>
          <p:spPr bwMode="auto">
            <a:xfrm>
              <a:off x="5007429" y="3611222"/>
              <a:ext cx="3809999" cy="400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en-MY" altLang="ms-MY" sz="2000" b="0">
                  <a:solidFill>
                    <a:schemeClr val="accent1"/>
                  </a:solidFill>
                  <a:latin typeface="Arial" charset="0"/>
                </a:rPr>
                <a:t>Unsaturated components: N/A</a:t>
              </a:r>
              <a:endParaRPr lang="en-MY" altLang="ms-MY" sz="2000">
                <a:solidFill>
                  <a:schemeClr val="accent1"/>
                </a:solidFill>
                <a:latin typeface="Arial" charset="0"/>
              </a:endParaRPr>
            </a:p>
          </p:txBody>
        </p:sp>
        <p:sp>
          <p:nvSpPr>
            <p:cNvPr id="19470" name="Rectangle 26"/>
            <p:cNvSpPr>
              <a:spLocks noChangeArrowheads="1"/>
            </p:cNvSpPr>
            <p:nvPr/>
          </p:nvSpPr>
          <p:spPr bwMode="auto">
            <a:xfrm>
              <a:off x="762000" y="4046538"/>
              <a:ext cx="3962400" cy="10154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342900" indent="-342900" defTabSz="711200"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171450" indent="-171450" defTabSz="71120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defTabSz="7112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defTabSz="7112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defTabSz="7112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defTabSz="7112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defTabSz="7112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defTabSz="7112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defTabSz="7112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lvl="1" eaLnBrk="1" hangingPunct="1">
                <a:lnSpc>
                  <a:spcPct val="90000"/>
                </a:lnSpc>
                <a:spcBef>
                  <a:spcPct val="0"/>
                </a:spcBef>
                <a:spcAft>
                  <a:spcPct val="15000"/>
                </a:spcAft>
                <a:buClrTx/>
                <a:buSzTx/>
                <a:buFontTx/>
                <a:buChar char="•"/>
              </a:pPr>
              <a:r>
                <a:rPr lang="en-US" altLang="ms-MY" sz="2000">
                  <a:latin typeface="Arial" charset="0"/>
                </a:rPr>
                <a:t>Oxygen:     11 (%wt)</a:t>
              </a:r>
            </a:p>
            <a:p>
              <a:pPr lvl="1" eaLnBrk="1" hangingPunct="1">
                <a:lnSpc>
                  <a:spcPct val="90000"/>
                </a:lnSpc>
                <a:spcBef>
                  <a:spcPct val="0"/>
                </a:spcBef>
                <a:spcAft>
                  <a:spcPct val="15000"/>
                </a:spcAft>
                <a:buClrTx/>
                <a:buSzTx/>
                <a:buFontTx/>
                <a:buChar char="•"/>
              </a:pPr>
              <a:r>
                <a:rPr lang="en-US" altLang="ms-MY" sz="2000" b="0">
                  <a:latin typeface="Arial" charset="0"/>
                </a:rPr>
                <a:t>Carbon:       77 (%wt)</a:t>
              </a:r>
            </a:p>
            <a:p>
              <a:pPr lvl="1" eaLnBrk="1" hangingPunct="1">
                <a:lnSpc>
                  <a:spcPct val="90000"/>
                </a:lnSpc>
                <a:spcBef>
                  <a:spcPct val="0"/>
                </a:spcBef>
                <a:spcAft>
                  <a:spcPct val="15000"/>
                </a:spcAft>
                <a:buClrTx/>
                <a:buSzTx/>
                <a:buFontTx/>
                <a:buChar char="•"/>
              </a:pPr>
              <a:r>
                <a:rPr lang="en-US" altLang="ms-MY" sz="2000" b="0">
                  <a:latin typeface="Arial" charset="0"/>
                </a:rPr>
                <a:t>Hydrogen:   12 (%wt)</a:t>
              </a:r>
              <a:endParaRPr lang="en-MY" altLang="ms-MY" sz="2000" b="0">
                <a:latin typeface="Arial" charset="0"/>
              </a:endParaRPr>
            </a:p>
          </p:txBody>
        </p:sp>
        <p:sp>
          <p:nvSpPr>
            <p:cNvPr id="19471" name="Rectangle 26"/>
            <p:cNvSpPr>
              <a:spLocks noChangeArrowheads="1"/>
            </p:cNvSpPr>
            <p:nvPr/>
          </p:nvSpPr>
          <p:spPr bwMode="auto">
            <a:xfrm>
              <a:off x="5007429" y="4068340"/>
              <a:ext cx="3809999" cy="101548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342900" indent="-342900" defTabSz="711200"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171450" indent="-171450" defTabSz="71120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defTabSz="7112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defTabSz="7112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defTabSz="7112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defTabSz="7112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defTabSz="7112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defTabSz="7112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defTabSz="7112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lvl="1" eaLnBrk="1" hangingPunct="1">
                <a:lnSpc>
                  <a:spcPct val="90000"/>
                </a:lnSpc>
                <a:spcBef>
                  <a:spcPct val="0"/>
                </a:spcBef>
                <a:spcAft>
                  <a:spcPct val="15000"/>
                </a:spcAft>
                <a:buClrTx/>
                <a:buSzTx/>
                <a:buFontTx/>
                <a:buChar char="•"/>
              </a:pPr>
              <a:r>
                <a:rPr lang="en-US" altLang="ms-MY" sz="2000">
                  <a:latin typeface="Arial" charset="0"/>
                </a:rPr>
                <a:t>Oxygen:     0      (%wt)</a:t>
              </a:r>
            </a:p>
            <a:p>
              <a:pPr lvl="1" eaLnBrk="1" hangingPunct="1">
                <a:lnSpc>
                  <a:spcPct val="90000"/>
                </a:lnSpc>
                <a:spcBef>
                  <a:spcPct val="0"/>
                </a:spcBef>
                <a:spcAft>
                  <a:spcPct val="15000"/>
                </a:spcAft>
                <a:buClrTx/>
                <a:buSzTx/>
                <a:buFontTx/>
                <a:buChar char="•"/>
              </a:pPr>
              <a:r>
                <a:rPr lang="en-US" altLang="ms-MY" sz="2000" b="0">
                  <a:latin typeface="Arial" charset="0"/>
                </a:rPr>
                <a:t>Carbon:       87    (%wt)</a:t>
              </a:r>
            </a:p>
            <a:p>
              <a:pPr lvl="1" eaLnBrk="1" hangingPunct="1">
                <a:lnSpc>
                  <a:spcPct val="90000"/>
                </a:lnSpc>
                <a:spcBef>
                  <a:spcPct val="0"/>
                </a:spcBef>
                <a:spcAft>
                  <a:spcPct val="15000"/>
                </a:spcAft>
                <a:buClrTx/>
                <a:buSzTx/>
                <a:buFontTx/>
                <a:buChar char="•"/>
              </a:pPr>
              <a:r>
                <a:rPr lang="en-US" altLang="ms-MY" sz="2000" b="0">
                  <a:latin typeface="Arial" charset="0"/>
                </a:rPr>
                <a:t>Hydrogen:   13     (%wt)</a:t>
              </a:r>
              <a:endParaRPr lang="en-MY" altLang="ms-MY" sz="2000" b="0">
                <a:latin typeface="Arial" charset="0"/>
              </a:endParaRPr>
            </a:p>
          </p:txBody>
        </p:sp>
        <p:sp>
          <p:nvSpPr>
            <p:cNvPr id="34" name="Rectangle 33"/>
            <p:cNvSpPr/>
            <p:nvPr/>
          </p:nvSpPr>
          <p:spPr>
            <a:xfrm>
              <a:off x="725715" y="5439687"/>
              <a:ext cx="8055427" cy="707766"/>
            </a:xfrm>
            <a:prstGeom prst="rect">
              <a:avLst/>
            </a:prstGeom>
            <a:solidFill>
              <a:schemeClr val="bg1">
                <a:lumMod val="85000"/>
              </a:schemeClr>
            </a:solidFill>
            <a:ln w="3175">
              <a:noFill/>
            </a:ln>
          </p:spPr>
          <p:txBody>
            <a:bodyPr>
              <a:spAutoFit/>
            </a:bodyPr>
            <a:lstStyle/>
            <a:p>
              <a:pPr marL="609600" lvl="1" indent="-609600" fontAlgn="auto">
                <a:spcAft>
                  <a:spcPts val="0"/>
                </a:spcAft>
                <a:buClr>
                  <a:schemeClr val="accent3"/>
                </a:buClr>
                <a:defRPr/>
              </a:pPr>
              <a:r>
                <a:rPr lang="en-US" sz="2000" dirty="0">
                  <a:latin typeface="Arial" pitchFamily="34" charset="0"/>
                  <a:cs typeface="Arial" pitchFamily="34" charset="0"/>
                </a:rPr>
                <a:t>Related concerns in biodiesel: </a:t>
              </a:r>
              <a:r>
                <a:rPr lang="en-US" sz="2000" b="0" dirty="0">
                  <a:latin typeface="Arial" pitchFamily="34" charset="0"/>
                  <a:cs typeface="Arial" pitchFamily="34" charset="0"/>
                </a:rPr>
                <a:t>(</a:t>
              </a:r>
              <a:r>
                <a:rPr lang="en-US" sz="2000" b="0" dirty="0" err="1">
                  <a:latin typeface="Arial" pitchFamily="34" charset="0"/>
                  <a:cs typeface="Arial" pitchFamily="34" charset="0"/>
                </a:rPr>
                <a:t>i</a:t>
              </a:r>
              <a:r>
                <a:rPr lang="en-US" sz="2000" b="0" dirty="0">
                  <a:latin typeface="Arial" pitchFamily="34" charset="0"/>
                  <a:cs typeface="Arial" pitchFamily="34" charset="0"/>
                </a:rPr>
                <a:t>) oxygen content</a:t>
              </a:r>
            </a:p>
            <a:p>
              <a:pPr marL="609600" lvl="1" indent="-609600" fontAlgn="auto">
                <a:spcAft>
                  <a:spcPts val="0"/>
                </a:spcAft>
                <a:buClr>
                  <a:schemeClr val="accent3"/>
                </a:buClr>
                <a:defRPr/>
              </a:pPr>
              <a:r>
                <a:rPr lang="en-US" sz="2000" b="0" dirty="0">
                  <a:latin typeface="Arial" pitchFamily="34" charset="0"/>
                  <a:cs typeface="Arial" pitchFamily="34" charset="0"/>
                </a:rPr>
                <a:t>                                                      (ii) Presence of unsaturated molecules </a:t>
              </a:r>
              <a:endParaRPr lang="en-MY" sz="2000" b="0" dirty="0">
                <a:latin typeface="Arial" pitchFamily="34" charset="0"/>
                <a:cs typeface="Arial" pitchFamily="34" charset="0"/>
              </a:endParaRPr>
            </a:p>
          </p:txBody>
        </p:sp>
      </p:grpSp>
      <p:sp>
        <p:nvSpPr>
          <p:cNvPr id="19462" name="Rectangle 2"/>
          <p:cNvSpPr>
            <a:spLocks noChangeArrowheads="1"/>
          </p:cNvSpPr>
          <p:nvPr/>
        </p:nvSpPr>
        <p:spPr bwMode="auto">
          <a:xfrm>
            <a:off x="1376363" y="174625"/>
            <a:ext cx="639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en-US" altLang="ms-MY" sz="2000">
                <a:latin typeface="Arial" charset="0"/>
              </a:rPr>
              <a:t>Compositional differences in diesel and biodiesel  </a:t>
            </a:r>
            <a:endParaRPr lang="en-MY" altLang="ms-MY" sz="2000">
              <a:latin typeface="Arial" charset="0"/>
            </a:endParaRPr>
          </a:p>
        </p:txBody>
      </p:sp>
      <p:sp>
        <p:nvSpPr>
          <p:cNvPr id="7" name="Rectangle 6"/>
          <p:cNvSpPr/>
          <p:nvPr/>
        </p:nvSpPr>
        <p:spPr>
          <a:xfrm>
            <a:off x="381000" y="1446213"/>
            <a:ext cx="3832225" cy="1770062"/>
          </a:xfrm>
          <a:prstGeom prst="rect">
            <a:avLst/>
          </a:prstGeom>
        </p:spPr>
        <p:txBody>
          <a:bodyPr>
            <a:spAutoFit/>
          </a:bodyPr>
          <a:lstStyle/>
          <a:p>
            <a:pPr marL="171450" lvl="1" indent="-171450" defTabSz="711200">
              <a:spcAft>
                <a:spcPct val="15000"/>
              </a:spcAft>
              <a:buFontTx/>
              <a:buChar char="•"/>
              <a:defRPr/>
            </a:pPr>
            <a:r>
              <a:rPr lang="en-MY" sz="2000" dirty="0">
                <a:latin typeface="Arial" pitchFamily="34" charset="0"/>
                <a:cs typeface="Arial" pitchFamily="34" charset="0"/>
              </a:rPr>
              <a:t>Esters:  </a:t>
            </a:r>
            <a:r>
              <a:rPr lang="en-MY" sz="2000" b="0" dirty="0">
                <a:latin typeface="Arial" pitchFamily="34" charset="0"/>
                <a:cs typeface="Arial" pitchFamily="34" charset="0"/>
              </a:rPr>
              <a:t>&gt;96.5% </a:t>
            </a:r>
          </a:p>
          <a:p>
            <a:pPr marL="171450" lvl="1" indent="-171450" defTabSz="711200">
              <a:spcAft>
                <a:spcPct val="15000"/>
              </a:spcAft>
              <a:defRPr/>
            </a:pPr>
            <a:r>
              <a:rPr lang="en-MY" sz="2000" b="0" dirty="0">
                <a:latin typeface="Arial" pitchFamily="34" charset="0"/>
                <a:cs typeface="Arial" pitchFamily="34" charset="0"/>
              </a:rPr>
              <a:t>   (saturated and unsaturated)</a:t>
            </a:r>
          </a:p>
          <a:p>
            <a:pPr marL="171450" lvl="1" indent="-171450" defTabSz="711200">
              <a:spcAft>
                <a:spcPct val="15000"/>
              </a:spcAft>
              <a:buFontTx/>
              <a:buChar char="•"/>
              <a:defRPr/>
            </a:pPr>
            <a:r>
              <a:rPr lang="en-MY" sz="2000" dirty="0">
                <a:latin typeface="Arial" pitchFamily="34" charset="0"/>
                <a:cs typeface="Arial" pitchFamily="34" charset="0"/>
              </a:rPr>
              <a:t>Other components: </a:t>
            </a:r>
          </a:p>
          <a:p>
            <a:pPr marL="174625" lvl="1" defTabSz="711200">
              <a:spcAft>
                <a:spcPct val="15000"/>
              </a:spcAft>
              <a:defRPr/>
            </a:pPr>
            <a:r>
              <a:rPr lang="en-US" sz="2000" b="0" dirty="0">
                <a:latin typeface="Arial" pitchFamily="34" charset="0"/>
                <a:cs typeface="Arial" pitchFamily="34" charset="0"/>
              </a:rPr>
              <a:t>Free fatty acid, </a:t>
            </a:r>
            <a:r>
              <a:rPr lang="en-MY" sz="2000" b="0" dirty="0">
                <a:latin typeface="Arial" pitchFamily="34" charset="0"/>
                <a:cs typeface="Arial" pitchFamily="34" charset="0"/>
              </a:rPr>
              <a:t>Moisture, Mono-, Di-, Triglyceride etc.</a:t>
            </a:r>
          </a:p>
        </p:txBody>
      </p:sp>
      <p:sp>
        <p:nvSpPr>
          <p:cNvPr id="8" name="Rectangle 7"/>
          <p:cNvSpPr/>
          <p:nvPr/>
        </p:nvSpPr>
        <p:spPr>
          <a:xfrm>
            <a:off x="511175" y="1046163"/>
            <a:ext cx="3702050" cy="400050"/>
          </a:xfrm>
          <a:prstGeom prst="rect">
            <a:avLst/>
          </a:prstGeom>
          <a:solidFill>
            <a:schemeClr val="bg1">
              <a:lumMod val="85000"/>
            </a:schemeClr>
          </a:solidFill>
        </p:spPr>
        <p:txBody>
          <a:bodyPr>
            <a:spAutoFit/>
          </a:bodyPr>
          <a:lstStyle/>
          <a:p>
            <a:pPr marL="609600" indent="-609600" fontAlgn="auto">
              <a:spcAft>
                <a:spcPts val="0"/>
              </a:spcAft>
              <a:buClr>
                <a:schemeClr val="accent3"/>
              </a:buClr>
              <a:defRPr/>
            </a:pPr>
            <a:r>
              <a:rPr lang="en-US" sz="2000" dirty="0">
                <a:latin typeface="Arial" pitchFamily="34" charset="0"/>
                <a:cs typeface="Arial" pitchFamily="34" charset="0"/>
              </a:rPr>
              <a:t>Biodiesel:</a:t>
            </a:r>
          </a:p>
        </p:txBody>
      </p:sp>
      <p:sp>
        <p:nvSpPr>
          <p:cNvPr id="9" name="Rectangle 8"/>
          <p:cNvSpPr/>
          <p:nvPr/>
        </p:nvSpPr>
        <p:spPr>
          <a:xfrm>
            <a:off x="4852988" y="1520825"/>
            <a:ext cx="4114800" cy="1616075"/>
          </a:xfrm>
          <a:prstGeom prst="rect">
            <a:avLst/>
          </a:prstGeom>
        </p:spPr>
        <p:txBody>
          <a:bodyPr>
            <a:spAutoFit/>
          </a:bodyPr>
          <a:lstStyle/>
          <a:p>
            <a:pPr marL="171450" lvl="1" indent="-171450" algn="just" defTabSz="711200">
              <a:lnSpc>
                <a:spcPct val="90000"/>
              </a:lnSpc>
              <a:spcAft>
                <a:spcPct val="15000"/>
              </a:spcAft>
              <a:defRPr/>
            </a:pPr>
            <a:r>
              <a:rPr lang="en-MY" sz="2000" b="0" dirty="0">
                <a:latin typeface="Arial" pitchFamily="34" charset="0"/>
                <a:cs typeface="Arial" pitchFamily="34" charset="0"/>
              </a:rPr>
              <a:t>Hydrocarbon mixture</a:t>
            </a:r>
          </a:p>
          <a:p>
            <a:pPr marL="342900" lvl="1" indent="-342900" algn="just" defTabSz="711200">
              <a:lnSpc>
                <a:spcPct val="90000"/>
              </a:lnSpc>
              <a:spcAft>
                <a:spcPct val="15000"/>
              </a:spcAft>
              <a:buFont typeface="Arial" pitchFamily="34" charset="0"/>
              <a:buChar char="•"/>
              <a:defRPr/>
            </a:pPr>
            <a:r>
              <a:rPr lang="en-MY" sz="2000" dirty="0">
                <a:latin typeface="Arial" pitchFamily="34" charset="0"/>
                <a:cs typeface="Arial" pitchFamily="34" charset="0"/>
              </a:rPr>
              <a:t>Aliphatic hydrocarbons: </a:t>
            </a:r>
            <a:r>
              <a:rPr lang="en-MY" sz="2000" b="0" dirty="0">
                <a:latin typeface="Arial" pitchFamily="34" charset="0"/>
                <a:cs typeface="Arial" pitchFamily="34" charset="0"/>
              </a:rPr>
              <a:t>75% </a:t>
            </a:r>
          </a:p>
          <a:p>
            <a:pPr marL="363538" lvl="1" indent="-363538" algn="just" defTabSz="711200">
              <a:lnSpc>
                <a:spcPct val="90000"/>
              </a:lnSpc>
              <a:spcAft>
                <a:spcPct val="15000"/>
              </a:spcAft>
              <a:tabLst>
                <a:tab pos="363538" algn="l"/>
              </a:tabLst>
              <a:defRPr/>
            </a:pPr>
            <a:r>
              <a:rPr lang="en-US" sz="2000" b="0" dirty="0">
                <a:latin typeface="Arial" pitchFamily="34" charset="0"/>
                <a:cs typeface="Arial" pitchFamily="34" charset="0"/>
              </a:rPr>
              <a:t>    (</a:t>
            </a:r>
            <a:r>
              <a:rPr lang="en-MY" sz="2000" b="0" dirty="0">
                <a:latin typeface="Arial" pitchFamily="34" charset="0"/>
                <a:cs typeface="Arial" pitchFamily="34" charset="0"/>
              </a:rPr>
              <a:t>primarily </a:t>
            </a:r>
            <a:r>
              <a:rPr lang="en-MY" sz="2000" b="0" dirty="0" err="1">
                <a:latin typeface="Arial" pitchFamily="34" charset="0"/>
                <a:cs typeface="Arial" pitchFamily="34" charset="0"/>
              </a:rPr>
              <a:t>paraffins</a:t>
            </a:r>
            <a:r>
              <a:rPr lang="en-MY" sz="2000" b="0" dirty="0">
                <a:latin typeface="Arial" pitchFamily="34" charset="0"/>
                <a:cs typeface="Arial" pitchFamily="34" charset="0"/>
              </a:rPr>
              <a:t> including </a:t>
            </a:r>
            <a:r>
              <a:rPr lang="en-MY" sz="2000" b="0" i="1" dirty="0">
                <a:latin typeface="Arial" pitchFamily="34" charset="0"/>
                <a:cs typeface="Arial" pitchFamily="34" charset="0"/>
              </a:rPr>
              <a:t>n</a:t>
            </a:r>
            <a:r>
              <a:rPr lang="en-MY" sz="2000" b="0" dirty="0">
                <a:latin typeface="Arial" pitchFamily="34" charset="0"/>
                <a:cs typeface="Arial" pitchFamily="34" charset="0"/>
              </a:rPr>
              <a:t>, </a:t>
            </a:r>
            <a:r>
              <a:rPr lang="en-MY" sz="2000" b="0" i="1" dirty="0" err="1">
                <a:latin typeface="Arial" pitchFamily="34" charset="0"/>
                <a:cs typeface="Arial" pitchFamily="34" charset="0"/>
              </a:rPr>
              <a:t>iso</a:t>
            </a:r>
            <a:r>
              <a:rPr lang="en-MY" sz="2000" b="0" dirty="0">
                <a:latin typeface="Arial" pitchFamily="34" charset="0"/>
                <a:cs typeface="Arial" pitchFamily="34" charset="0"/>
              </a:rPr>
              <a:t>, and </a:t>
            </a:r>
            <a:r>
              <a:rPr lang="en-MY" sz="2000" b="0" dirty="0" err="1">
                <a:latin typeface="Arial" pitchFamily="34" charset="0"/>
                <a:cs typeface="Arial" pitchFamily="34" charset="0"/>
              </a:rPr>
              <a:t>cycloparaffins</a:t>
            </a:r>
            <a:r>
              <a:rPr lang="en-US" sz="2000" b="0" dirty="0">
                <a:latin typeface="Arial" pitchFamily="34" charset="0"/>
                <a:cs typeface="Arial" pitchFamily="34" charset="0"/>
              </a:rPr>
              <a:t>)</a:t>
            </a:r>
          </a:p>
          <a:p>
            <a:pPr marL="363538" lvl="1" indent="-363538" algn="just" defTabSz="711200">
              <a:lnSpc>
                <a:spcPct val="90000"/>
              </a:lnSpc>
              <a:spcAft>
                <a:spcPct val="15000"/>
              </a:spcAft>
              <a:buFont typeface="Arial" pitchFamily="34" charset="0"/>
              <a:buChar char="•"/>
              <a:tabLst>
                <a:tab pos="363538" algn="l"/>
              </a:tabLst>
              <a:defRPr/>
            </a:pPr>
            <a:r>
              <a:rPr lang="en-MY" sz="2000" dirty="0">
                <a:latin typeface="Arial" pitchFamily="34" charset="0"/>
                <a:cs typeface="Arial" pitchFamily="34" charset="0"/>
              </a:rPr>
              <a:t>Aromatic hydrocarbons: </a:t>
            </a:r>
            <a:r>
              <a:rPr lang="en-MY" sz="2000" b="0" dirty="0">
                <a:latin typeface="Arial" pitchFamily="34" charset="0"/>
                <a:cs typeface="Arial" pitchFamily="34" charset="0"/>
              </a:rPr>
              <a:t>25% </a:t>
            </a:r>
          </a:p>
        </p:txBody>
      </p:sp>
      <p:sp>
        <p:nvSpPr>
          <p:cNvPr id="10" name="Rectangle 9"/>
          <p:cNvSpPr/>
          <p:nvPr/>
        </p:nvSpPr>
        <p:spPr>
          <a:xfrm>
            <a:off x="4838700" y="1046163"/>
            <a:ext cx="4114800" cy="400050"/>
          </a:xfrm>
          <a:prstGeom prst="rect">
            <a:avLst/>
          </a:prstGeom>
          <a:solidFill>
            <a:schemeClr val="bg1">
              <a:lumMod val="85000"/>
            </a:schemeClr>
          </a:solidFill>
        </p:spPr>
        <p:txBody>
          <a:bodyPr>
            <a:spAutoFit/>
          </a:bodyPr>
          <a:lstStyle/>
          <a:p>
            <a:pPr marL="609600" indent="-609600" fontAlgn="auto">
              <a:spcAft>
                <a:spcPts val="0"/>
              </a:spcAft>
              <a:buClr>
                <a:schemeClr val="accent3"/>
              </a:buClr>
              <a:defRPr/>
            </a:pPr>
            <a:r>
              <a:rPr lang="en-US" sz="2000" dirty="0">
                <a:latin typeface="Arial" pitchFamily="34" charset="0"/>
                <a:cs typeface="Arial" pitchFamily="34" charset="0"/>
              </a:rPr>
              <a:t>Diesel:</a:t>
            </a:r>
          </a:p>
        </p:txBody>
      </p:sp>
      <p:sp>
        <p:nvSpPr>
          <p:cNvPr id="3" name="Slide Number Placeholder 2"/>
          <p:cNvSpPr>
            <a:spLocks noGrp="1"/>
          </p:cNvSpPr>
          <p:nvPr>
            <p:ph type="sldNum" sz="quarter" idx="12"/>
          </p:nvPr>
        </p:nvSpPr>
        <p:spPr/>
        <p:txBody>
          <a:bodyPr/>
          <a:lstStyle/>
          <a:p>
            <a:pPr>
              <a:defRPr/>
            </a:pPr>
            <a:fld id="{208145B6-C305-4F47-8854-31C600554730}" type="slidenum">
              <a:rPr lang="en-US" smtClean="0"/>
              <a:pPr>
                <a:defRPr/>
              </a:pPr>
              <a:t>7</a:t>
            </a:fld>
            <a:endParaRPr lang="en-US"/>
          </a:p>
        </p:txBody>
      </p:sp>
    </p:spTree>
    <p:extLst>
      <p:ext uri="{BB962C8B-B14F-4D97-AF65-F5344CB8AC3E}">
        <p14:creationId xmlns:p14="http://schemas.microsoft.com/office/powerpoint/2010/main" val="26532944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3400" y="1676400"/>
            <a:ext cx="7848600" cy="1754188"/>
          </a:xfrm>
          <a:prstGeom prst="rect">
            <a:avLst/>
          </a:prstGeom>
        </p:spPr>
        <p:txBody>
          <a:bodyPr>
            <a:spAutoFit/>
          </a:bodyPr>
          <a:lstStyle/>
          <a:p>
            <a:pPr marL="536575" indent="-449263" algn="just">
              <a:lnSpc>
                <a:spcPct val="150000"/>
              </a:lnSpc>
              <a:buSzPct val="92000"/>
              <a:defRPr/>
            </a:pPr>
            <a:r>
              <a:rPr lang="en-US" sz="2400" dirty="0">
                <a:latin typeface="Arial" pitchFamily="34" charset="0"/>
                <a:cs typeface="Arial" pitchFamily="34" charset="0"/>
              </a:rPr>
              <a:t>Major problems with biodiesel: </a:t>
            </a:r>
          </a:p>
          <a:p>
            <a:pPr marL="1074738" indent="-363538" algn="just">
              <a:lnSpc>
                <a:spcPct val="150000"/>
              </a:lnSpc>
              <a:buSzPct val="92000"/>
              <a:buFont typeface="Wingdings" pitchFamily="2" charset="2"/>
              <a:buChar char="q"/>
              <a:defRPr/>
            </a:pPr>
            <a:r>
              <a:rPr lang="en-US" sz="2400" b="0" dirty="0">
                <a:latin typeface="Arial" pitchFamily="34" charset="0"/>
                <a:cs typeface="Arial" pitchFamily="34" charset="0"/>
              </a:rPr>
              <a:t>Corrosion of different automotive materials</a:t>
            </a:r>
          </a:p>
          <a:p>
            <a:pPr marL="1074738" indent="-363538" algn="just">
              <a:lnSpc>
                <a:spcPct val="150000"/>
              </a:lnSpc>
              <a:buSzPct val="92000"/>
              <a:buFont typeface="Wingdings" pitchFamily="2" charset="2"/>
              <a:buChar char="q"/>
              <a:defRPr/>
            </a:pPr>
            <a:r>
              <a:rPr lang="en-US" sz="2400" b="0" dirty="0">
                <a:latin typeface="Arial" pitchFamily="34" charset="0"/>
                <a:cs typeface="Arial" pitchFamily="34" charset="0"/>
              </a:rPr>
              <a:t>Instability of fuel properties</a:t>
            </a:r>
          </a:p>
        </p:txBody>
      </p:sp>
      <p:sp>
        <p:nvSpPr>
          <p:cNvPr id="2" name="Slide Number Placeholder 1"/>
          <p:cNvSpPr>
            <a:spLocks noGrp="1"/>
          </p:cNvSpPr>
          <p:nvPr>
            <p:ph type="sldNum" sz="quarter" idx="12"/>
          </p:nvPr>
        </p:nvSpPr>
        <p:spPr/>
        <p:txBody>
          <a:bodyPr/>
          <a:lstStyle/>
          <a:p>
            <a:pPr>
              <a:defRPr/>
            </a:pPr>
            <a:fld id="{3ABA5CED-99A4-41F5-AB01-D909FB3E434B}" type="slidenum">
              <a:rPr lang="en-US" smtClean="0"/>
              <a:pPr>
                <a:defRPr/>
              </a:pPr>
              <a:t>8</a:t>
            </a:fld>
            <a:endParaRPr lang="en-US"/>
          </a:p>
        </p:txBody>
      </p:sp>
    </p:spTree>
    <p:extLst>
      <p:ext uri="{BB962C8B-B14F-4D97-AF65-F5344CB8AC3E}">
        <p14:creationId xmlns:p14="http://schemas.microsoft.com/office/powerpoint/2010/main" val="24938318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p:cNvSpPr>
            <a:spLocks noChangeArrowheads="1"/>
          </p:cNvSpPr>
          <p:nvPr/>
        </p:nvSpPr>
        <p:spPr bwMode="auto">
          <a:xfrm>
            <a:off x="304800" y="315913"/>
            <a:ext cx="8305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ctr">
              <a:buFont typeface="Wingdings 2" pitchFamily="18" charset="2"/>
              <a:buNone/>
              <a:defRPr/>
            </a:pPr>
            <a:r>
              <a:rPr lang="en-GB" sz="2400" cap="all" dirty="0" smtClean="0">
                <a:latin typeface="Arial Black" panose="020B0A04020102020204" pitchFamily="34" charset="0"/>
              </a:rPr>
              <a:t>CORROSION OF Phosphorus BRONZE in different biodiesel Blends and its remedial measures</a:t>
            </a:r>
            <a:endParaRPr lang="ms-MY" sz="2400" cap="all" dirty="0">
              <a:latin typeface="Arial Black" panose="020B0A04020102020204" pitchFamily="34" charset="0"/>
            </a:endParaRPr>
          </a:p>
        </p:txBody>
      </p:sp>
      <p:sp>
        <p:nvSpPr>
          <p:cNvPr id="3" name="Rectangle 2"/>
          <p:cNvSpPr/>
          <p:nvPr/>
        </p:nvSpPr>
        <p:spPr>
          <a:xfrm>
            <a:off x="569913" y="1958975"/>
            <a:ext cx="7162800" cy="3478213"/>
          </a:xfrm>
          <a:prstGeom prst="rect">
            <a:avLst/>
          </a:prstGeom>
        </p:spPr>
        <p:txBody>
          <a:bodyPr>
            <a:spAutoFit/>
          </a:bodyPr>
          <a:lstStyle/>
          <a:p>
            <a:pPr algn="just">
              <a:defRPr/>
            </a:pPr>
            <a:r>
              <a:rPr lang="en-US" sz="2000" dirty="0">
                <a:effectLst>
                  <a:outerShdw blurRad="38100" dist="38100" dir="2700000" algn="tl">
                    <a:srgbClr val="FFFFFF"/>
                  </a:outerShdw>
                </a:effectLst>
                <a:latin typeface="Arial" pitchFamily="34" charset="0"/>
                <a:cs typeface="Arial" pitchFamily="34" charset="0"/>
              </a:rPr>
              <a:t>Specific objectives:</a:t>
            </a:r>
          </a:p>
          <a:p>
            <a:pPr algn="just">
              <a:defRPr/>
            </a:pPr>
            <a:endParaRPr lang="en-US" sz="2000" dirty="0">
              <a:effectLst>
                <a:outerShdw blurRad="38100" dist="38100" dir="2700000" algn="tl">
                  <a:srgbClr val="FFFFFF"/>
                </a:outerShdw>
              </a:effectLst>
              <a:latin typeface="Arial" pitchFamily="34" charset="0"/>
              <a:cs typeface="Arial" pitchFamily="34" charset="0"/>
            </a:endParaRPr>
          </a:p>
          <a:p>
            <a:pPr marL="536575" indent="-276225" algn="just">
              <a:buFontTx/>
              <a:buAutoNum type="romanLcPeriod"/>
              <a:defRPr/>
            </a:pPr>
            <a:r>
              <a:rPr lang="en-US" sz="2000" b="0" dirty="0">
                <a:solidFill>
                  <a:srgbClr val="000000"/>
                </a:solidFill>
                <a:latin typeface="Arial" pitchFamily="34" charset="0"/>
                <a:cs typeface="Arial" pitchFamily="34" charset="0"/>
              </a:rPr>
              <a:t>To investigate corrosion of </a:t>
            </a:r>
            <a:r>
              <a:rPr lang="en-US" sz="2000" dirty="0">
                <a:solidFill>
                  <a:srgbClr val="0070C0"/>
                </a:solidFill>
                <a:latin typeface="Arial" pitchFamily="34" charset="0"/>
                <a:cs typeface="Arial" pitchFamily="34" charset="0"/>
              </a:rPr>
              <a:t>phosphorus bronze</a:t>
            </a:r>
            <a:r>
              <a:rPr lang="en-US" sz="2000" b="0" dirty="0">
                <a:solidFill>
                  <a:srgbClr val="000000"/>
                </a:solidFill>
                <a:latin typeface="Arial" pitchFamily="34" charset="0"/>
                <a:cs typeface="Arial" pitchFamily="34" charset="0"/>
              </a:rPr>
              <a:t> in different diesel-biodiesel blends</a:t>
            </a:r>
          </a:p>
          <a:p>
            <a:pPr marL="536575" indent="-276225" algn="just">
              <a:buFontTx/>
              <a:buAutoNum type="romanLcPeriod"/>
              <a:defRPr/>
            </a:pPr>
            <a:endParaRPr lang="en-US" sz="2000" b="0" dirty="0">
              <a:solidFill>
                <a:srgbClr val="000000"/>
              </a:solidFill>
              <a:latin typeface="Arial" pitchFamily="34" charset="0"/>
              <a:cs typeface="Arial" pitchFamily="34" charset="0"/>
            </a:endParaRPr>
          </a:p>
          <a:p>
            <a:pPr marL="536575" indent="-276225" algn="just">
              <a:buFontTx/>
              <a:buAutoNum type="romanLcPeriod"/>
              <a:defRPr/>
            </a:pPr>
            <a:r>
              <a:rPr lang="en-US" sz="2000" b="0" dirty="0">
                <a:solidFill>
                  <a:srgbClr val="000000"/>
                </a:solidFill>
                <a:latin typeface="Arial" pitchFamily="34" charset="0"/>
                <a:cs typeface="Arial" pitchFamily="34" charset="0"/>
              </a:rPr>
              <a:t>To characterize the </a:t>
            </a:r>
            <a:r>
              <a:rPr lang="en-US" sz="2000" dirty="0">
                <a:solidFill>
                  <a:srgbClr val="0070C0"/>
                </a:solidFill>
                <a:latin typeface="Arial" pitchFamily="34" charset="0"/>
                <a:cs typeface="Arial" pitchFamily="34" charset="0"/>
              </a:rPr>
              <a:t>fuel properties </a:t>
            </a:r>
            <a:r>
              <a:rPr lang="en-US" sz="2000" b="0" dirty="0">
                <a:solidFill>
                  <a:srgbClr val="000000"/>
                </a:solidFill>
                <a:latin typeface="Arial" pitchFamily="34" charset="0"/>
                <a:cs typeface="Arial" pitchFamily="34" charset="0"/>
              </a:rPr>
              <a:t>of blends upon exposure to phosphorus bonze.</a:t>
            </a:r>
          </a:p>
          <a:p>
            <a:pPr marL="536575" indent="-276225" algn="just">
              <a:buFontTx/>
              <a:buAutoNum type="romanLcPeriod"/>
              <a:defRPr/>
            </a:pPr>
            <a:endParaRPr lang="en-US" sz="2000" b="0" dirty="0">
              <a:solidFill>
                <a:srgbClr val="000000"/>
              </a:solidFill>
              <a:latin typeface="Arial" pitchFamily="34" charset="0"/>
              <a:cs typeface="Arial" pitchFamily="34" charset="0"/>
            </a:endParaRPr>
          </a:p>
          <a:p>
            <a:pPr marL="536575" indent="-276225" algn="just">
              <a:buFontTx/>
              <a:buAutoNum type="romanLcPeriod"/>
              <a:defRPr/>
            </a:pPr>
            <a:r>
              <a:rPr lang="en-US" sz="2000" b="0" dirty="0">
                <a:solidFill>
                  <a:srgbClr val="000000"/>
                </a:solidFill>
                <a:latin typeface="Arial" pitchFamily="34" charset="0"/>
                <a:cs typeface="Arial" pitchFamily="34" charset="0"/>
              </a:rPr>
              <a:t>To examine the </a:t>
            </a:r>
            <a:r>
              <a:rPr lang="en-US" sz="2000" dirty="0">
                <a:solidFill>
                  <a:srgbClr val="0070C0"/>
                </a:solidFill>
                <a:latin typeface="Arial" pitchFamily="34" charset="0"/>
                <a:cs typeface="Arial" pitchFamily="34" charset="0"/>
              </a:rPr>
              <a:t>effect of additives </a:t>
            </a:r>
            <a:r>
              <a:rPr lang="en-US" sz="2000" b="0" dirty="0">
                <a:solidFill>
                  <a:srgbClr val="000000"/>
                </a:solidFill>
                <a:latin typeface="Arial" pitchFamily="34" charset="0"/>
                <a:cs typeface="Arial" pitchFamily="34" charset="0"/>
              </a:rPr>
              <a:t>on the corrosiveness of palm biodiesel.</a:t>
            </a:r>
          </a:p>
          <a:p>
            <a:pPr marL="536575" indent="-276225" algn="just">
              <a:buFontTx/>
              <a:buAutoNum type="romanLcPeriod"/>
              <a:defRPr/>
            </a:pPr>
            <a:endParaRPr lang="en-US" sz="2000" b="0" dirty="0">
              <a:solidFill>
                <a:srgbClr val="000000"/>
              </a:solidFill>
              <a:latin typeface="Arial" pitchFamily="34" charset="0"/>
              <a:cs typeface="Arial" pitchFamily="34" charset="0"/>
            </a:endParaRPr>
          </a:p>
        </p:txBody>
      </p:sp>
      <p:sp>
        <p:nvSpPr>
          <p:cNvPr id="2" name="Slide Number Placeholder 1"/>
          <p:cNvSpPr>
            <a:spLocks noGrp="1"/>
          </p:cNvSpPr>
          <p:nvPr>
            <p:ph type="sldNum" sz="quarter" idx="12"/>
          </p:nvPr>
        </p:nvSpPr>
        <p:spPr/>
        <p:txBody>
          <a:bodyPr/>
          <a:lstStyle/>
          <a:p>
            <a:pPr>
              <a:defRPr/>
            </a:pPr>
            <a:fld id="{F96D9CF6-1149-4E58-9AB8-F666DB10F4E4}" type="slidenum">
              <a:rPr lang="en-US" smtClean="0"/>
              <a:pPr>
                <a:defRPr/>
              </a:pPr>
              <a:t>9</a:t>
            </a:fld>
            <a:endParaRPr lang="en-US"/>
          </a:p>
        </p:txBody>
      </p:sp>
    </p:spTree>
    <p:extLst>
      <p:ext uri="{BB962C8B-B14F-4D97-AF65-F5344CB8AC3E}">
        <p14:creationId xmlns:p14="http://schemas.microsoft.com/office/powerpoint/2010/main" val="17525956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ounded Rectangle 5"/>
          <p:cNvSpPr>
            <a:spLocks noChangeArrowheads="1"/>
          </p:cNvSpPr>
          <p:nvPr/>
        </p:nvSpPr>
        <p:spPr bwMode="auto">
          <a:xfrm>
            <a:off x="1825625" y="1859280"/>
            <a:ext cx="5181600" cy="3881438"/>
          </a:xfrm>
          <a:prstGeom prst="roundRect">
            <a:avLst>
              <a:gd name="adj" fmla="val 16667"/>
            </a:avLst>
          </a:prstGeom>
          <a:solidFill>
            <a:schemeClr val="bg1"/>
          </a:solidFill>
          <a:ln w="3175">
            <a:solidFill>
              <a:srgbClr val="000000"/>
            </a:solidFill>
            <a:round/>
            <a:headEnd/>
            <a:tailEnd/>
          </a:ln>
        </p:spPr>
        <p:txBody>
          <a:bodyPr>
            <a:spAutoFit/>
          </a:bodyPr>
          <a:lstStyle>
            <a:lvl1pPr marL="273050" indent="-273050"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ctr" eaLnBrk="1" hangingPunct="1">
              <a:lnSpc>
                <a:spcPct val="150000"/>
              </a:lnSpc>
              <a:spcBef>
                <a:spcPct val="0"/>
              </a:spcBef>
              <a:buClr>
                <a:schemeClr val="hlink"/>
              </a:buClr>
              <a:buSzTx/>
              <a:buFontTx/>
              <a:buNone/>
            </a:pPr>
            <a:r>
              <a:rPr lang="en-US" altLang="ms-MY" sz="2800" b="0" dirty="0">
                <a:latin typeface="Arial Black" pitchFamily="34" charset="0"/>
              </a:rPr>
              <a:t>Outline</a:t>
            </a:r>
            <a:endParaRPr lang="en-US" altLang="ms-MY" sz="2400" b="0" dirty="0">
              <a:latin typeface="Arial" charset="0"/>
            </a:endParaRPr>
          </a:p>
          <a:p>
            <a:pPr eaLnBrk="1" hangingPunct="1">
              <a:lnSpc>
                <a:spcPct val="150000"/>
              </a:lnSpc>
              <a:spcBef>
                <a:spcPct val="0"/>
              </a:spcBef>
              <a:buClrTx/>
              <a:buSzTx/>
              <a:buFont typeface="Arial" charset="0"/>
              <a:buChar char="•"/>
            </a:pPr>
            <a:r>
              <a:rPr lang="en-US" altLang="zh-TW" sz="2400" dirty="0">
                <a:solidFill>
                  <a:schemeClr val="bg1">
                    <a:lumMod val="85000"/>
                  </a:schemeClr>
                </a:solidFill>
                <a:latin typeface="Arial" charset="0"/>
              </a:rPr>
              <a:t>Background </a:t>
            </a:r>
          </a:p>
          <a:p>
            <a:pPr eaLnBrk="1" hangingPunct="1">
              <a:lnSpc>
                <a:spcPct val="150000"/>
              </a:lnSpc>
              <a:spcBef>
                <a:spcPct val="0"/>
              </a:spcBef>
              <a:buClrTx/>
              <a:buSzTx/>
              <a:buFont typeface="Arial" charset="0"/>
              <a:buChar char="•"/>
            </a:pPr>
            <a:r>
              <a:rPr lang="en-US" altLang="zh-TW" sz="2400" dirty="0">
                <a:solidFill>
                  <a:schemeClr val="bg1">
                    <a:lumMod val="85000"/>
                  </a:schemeClr>
                </a:solidFill>
                <a:latin typeface="Arial" charset="0"/>
              </a:rPr>
              <a:t>Specific Objectives </a:t>
            </a:r>
          </a:p>
          <a:p>
            <a:pPr eaLnBrk="1" hangingPunct="1">
              <a:lnSpc>
                <a:spcPct val="150000"/>
              </a:lnSpc>
              <a:spcBef>
                <a:spcPct val="0"/>
              </a:spcBef>
              <a:buClrTx/>
              <a:buSzTx/>
              <a:buFont typeface="Arial" charset="0"/>
              <a:buChar char="•"/>
            </a:pPr>
            <a:r>
              <a:rPr lang="en-US" altLang="ms-MY" sz="2400" dirty="0">
                <a:latin typeface="Arial" charset="0"/>
              </a:rPr>
              <a:t>Experimental </a:t>
            </a:r>
          </a:p>
          <a:p>
            <a:pPr eaLnBrk="1" hangingPunct="1">
              <a:lnSpc>
                <a:spcPct val="150000"/>
              </a:lnSpc>
              <a:spcBef>
                <a:spcPct val="0"/>
              </a:spcBef>
              <a:buClrTx/>
              <a:buSzTx/>
              <a:buFont typeface="Arial" charset="0"/>
              <a:buChar char="•"/>
            </a:pPr>
            <a:r>
              <a:rPr lang="en-US" altLang="ms-MY" sz="2400" dirty="0">
                <a:solidFill>
                  <a:schemeClr val="bg1">
                    <a:lumMod val="85000"/>
                  </a:schemeClr>
                </a:solidFill>
                <a:latin typeface="Arial" charset="0"/>
              </a:rPr>
              <a:t>Results and Discussion</a:t>
            </a:r>
          </a:p>
          <a:p>
            <a:pPr eaLnBrk="1" hangingPunct="1">
              <a:lnSpc>
                <a:spcPct val="150000"/>
              </a:lnSpc>
              <a:spcBef>
                <a:spcPct val="0"/>
              </a:spcBef>
              <a:buClrTx/>
              <a:buSzTx/>
              <a:buFont typeface="Arial" charset="0"/>
              <a:buChar char="•"/>
            </a:pPr>
            <a:r>
              <a:rPr lang="en-US" altLang="ms-MY" sz="2400" dirty="0">
                <a:solidFill>
                  <a:schemeClr val="bg1">
                    <a:lumMod val="85000"/>
                  </a:schemeClr>
                </a:solidFill>
                <a:latin typeface="Arial" charset="0"/>
              </a:rPr>
              <a:t>Conclusions </a:t>
            </a:r>
          </a:p>
        </p:txBody>
      </p:sp>
      <p:sp>
        <p:nvSpPr>
          <p:cNvPr id="14339" name="Rectangle 1"/>
          <p:cNvSpPr>
            <a:spLocks noChangeArrowheads="1"/>
          </p:cNvSpPr>
          <p:nvPr/>
        </p:nvSpPr>
        <p:spPr bwMode="auto">
          <a:xfrm>
            <a:off x="606425" y="457200"/>
            <a:ext cx="7620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ctr">
              <a:buFont typeface="Wingdings 2" pitchFamily="18" charset="2"/>
              <a:buNone/>
              <a:defRPr/>
            </a:pPr>
            <a:r>
              <a:rPr lang="en-GB" sz="2000" cap="all" dirty="0" smtClean="0">
                <a:latin typeface="Arial Black" panose="020B0A04020102020204" pitchFamily="34" charset="0"/>
              </a:rPr>
              <a:t>CORROSION OF Phosphorus BRONZE in different biodiesel Blends and its remedial measures</a:t>
            </a:r>
            <a:endParaRPr lang="ms-MY" sz="2000" cap="all" dirty="0">
              <a:latin typeface="Arial Black" panose="020B0A04020102020204" pitchFamily="34" charset="0"/>
            </a:endParaRPr>
          </a:p>
        </p:txBody>
      </p:sp>
      <p:sp>
        <p:nvSpPr>
          <p:cNvPr id="6" name="Slide Number Placeholder 5"/>
          <p:cNvSpPr>
            <a:spLocks noGrp="1"/>
          </p:cNvSpPr>
          <p:nvPr>
            <p:ph type="sldNum" sz="quarter" idx="12"/>
          </p:nvPr>
        </p:nvSpPr>
        <p:spPr/>
        <p:txBody>
          <a:bodyPr/>
          <a:lstStyle/>
          <a:p>
            <a:pPr>
              <a:defRPr/>
            </a:pPr>
            <a:fld id="{7BB9B41C-1414-49BB-B6E7-B4ED02DB5417}" type="slidenum">
              <a:rPr lang="en-US" smtClean="0"/>
              <a:pPr>
                <a:defRPr/>
              </a:pPr>
              <a:t>10</a:t>
            </a:fld>
            <a:endParaRPr lang="en-US"/>
          </a:p>
        </p:txBody>
      </p:sp>
    </p:spTree>
    <p:extLst>
      <p:ext uri="{BB962C8B-B14F-4D97-AF65-F5344CB8AC3E}">
        <p14:creationId xmlns:p14="http://schemas.microsoft.com/office/powerpoint/2010/main" val="27259200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ChangeArrowheads="1"/>
          </p:cNvSpPr>
          <p:nvPr/>
        </p:nvSpPr>
        <p:spPr bwMode="auto">
          <a:xfrm>
            <a:off x="838200" y="1146175"/>
            <a:ext cx="2667000" cy="708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just" eaLnBrk="1" hangingPunct="1">
              <a:spcBef>
                <a:spcPct val="0"/>
              </a:spcBef>
              <a:buClrTx/>
              <a:buSzTx/>
              <a:buFontTx/>
              <a:buNone/>
            </a:pPr>
            <a:r>
              <a:rPr lang="en-US" altLang="ms-MY" sz="2000">
                <a:solidFill>
                  <a:srgbClr val="000000"/>
                </a:solidFill>
                <a:latin typeface="Arial" charset="0"/>
              </a:rPr>
              <a:t>Investigated metals:</a:t>
            </a:r>
          </a:p>
          <a:p>
            <a:pPr algn="just" eaLnBrk="1" hangingPunct="1">
              <a:spcBef>
                <a:spcPct val="0"/>
              </a:spcBef>
              <a:buClrTx/>
              <a:buSzPct val="50000"/>
              <a:buFont typeface="Wingdings" pitchFamily="2" charset="2"/>
              <a:buChar char="q"/>
            </a:pPr>
            <a:r>
              <a:rPr lang="en-US" altLang="ms-MY" sz="2000" b="0">
                <a:latin typeface="Arial" charset="0"/>
              </a:rPr>
              <a:t> Phophorus bronze </a:t>
            </a:r>
          </a:p>
        </p:txBody>
      </p:sp>
      <p:sp>
        <p:nvSpPr>
          <p:cNvPr id="10" name="Rectangle 9"/>
          <p:cNvSpPr/>
          <p:nvPr/>
        </p:nvSpPr>
        <p:spPr>
          <a:xfrm>
            <a:off x="1981200" y="381000"/>
            <a:ext cx="4419600" cy="381000"/>
          </a:xfrm>
          <a:prstGeom prst="rect">
            <a:avLst/>
          </a:prstGeom>
          <a:solidFill>
            <a:schemeClr val="bg1">
              <a:lumMod val="8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schemeClr val="tx1"/>
                </a:solidFill>
                <a:latin typeface="Arial" pitchFamily="34" charset="0"/>
                <a:cs typeface="Arial" pitchFamily="34" charset="0"/>
              </a:rPr>
              <a:t>Experimental: Immersion test</a:t>
            </a:r>
            <a:endParaRPr lang="en-MY" sz="2000" dirty="0">
              <a:solidFill>
                <a:schemeClr val="tx1"/>
              </a:solidFill>
              <a:latin typeface="Arial" pitchFamily="34" charset="0"/>
              <a:cs typeface="Arial" pitchFamily="34" charset="0"/>
            </a:endParaRPr>
          </a:p>
        </p:txBody>
      </p:sp>
      <p:sp>
        <p:nvSpPr>
          <p:cNvPr id="22532" name="Rectangle 6"/>
          <p:cNvSpPr>
            <a:spLocks noChangeArrowheads="1"/>
          </p:cNvSpPr>
          <p:nvPr/>
        </p:nvSpPr>
        <p:spPr bwMode="auto">
          <a:xfrm>
            <a:off x="815975" y="2430463"/>
            <a:ext cx="3733800" cy="1631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just" eaLnBrk="1" hangingPunct="1">
              <a:spcBef>
                <a:spcPct val="0"/>
              </a:spcBef>
              <a:buClrTx/>
              <a:buSzTx/>
              <a:buFontTx/>
              <a:buNone/>
            </a:pPr>
            <a:r>
              <a:rPr lang="en-US" altLang="ms-MY" sz="2000">
                <a:solidFill>
                  <a:srgbClr val="000000"/>
                </a:solidFill>
                <a:latin typeface="Arial" charset="0"/>
              </a:rPr>
              <a:t>Investigated Fuels:</a:t>
            </a:r>
          </a:p>
          <a:p>
            <a:pPr algn="just" eaLnBrk="1" hangingPunct="1">
              <a:spcBef>
                <a:spcPct val="0"/>
              </a:spcBef>
              <a:buClrTx/>
              <a:buSzPct val="50000"/>
              <a:buFont typeface="Wingdings" pitchFamily="2" charset="2"/>
              <a:buChar char="q"/>
            </a:pPr>
            <a:r>
              <a:rPr lang="en-US" altLang="ms-MY" sz="2000" b="0">
                <a:latin typeface="Arial" charset="0"/>
              </a:rPr>
              <a:t> Diesel (B0)</a:t>
            </a:r>
          </a:p>
          <a:p>
            <a:pPr algn="just" eaLnBrk="1" hangingPunct="1">
              <a:spcBef>
                <a:spcPct val="0"/>
              </a:spcBef>
              <a:buClrTx/>
              <a:buSzPct val="50000"/>
              <a:buFont typeface="Wingdings" pitchFamily="2" charset="2"/>
              <a:buChar char="q"/>
            </a:pPr>
            <a:r>
              <a:rPr lang="en-US" altLang="ms-MY" sz="2000" b="0">
                <a:latin typeface="Arial" charset="0"/>
              </a:rPr>
              <a:t> B20 (20% biodiesel in diesel)</a:t>
            </a:r>
          </a:p>
          <a:p>
            <a:pPr algn="just" eaLnBrk="1" hangingPunct="1">
              <a:spcBef>
                <a:spcPct val="0"/>
              </a:spcBef>
              <a:buClrTx/>
              <a:buSzPct val="50000"/>
              <a:buFont typeface="Wingdings" pitchFamily="2" charset="2"/>
              <a:buChar char="q"/>
            </a:pPr>
            <a:r>
              <a:rPr lang="en-US" altLang="ms-MY" sz="2000" b="0">
                <a:latin typeface="Arial" charset="0"/>
              </a:rPr>
              <a:t> B50</a:t>
            </a:r>
          </a:p>
          <a:p>
            <a:pPr algn="just" eaLnBrk="1" hangingPunct="1">
              <a:spcBef>
                <a:spcPct val="0"/>
              </a:spcBef>
              <a:buClrTx/>
              <a:buSzPct val="50000"/>
              <a:buFont typeface="Wingdings" pitchFamily="2" charset="2"/>
              <a:buChar char="q"/>
            </a:pPr>
            <a:r>
              <a:rPr lang="en-US" altLang="ms-MY" sz="2000" b="0">
                <a:latin typeface="Arial" charset="0"/>
              </a:rPr>
              <a:t> Biodiesel (B100)</a:t>
            </a:r>
          </a:p>
        </p:txBody>
      </p:sp>
      <p:grpSp>
        <p:nvGrpSpPr>
          <p:cNvPr id="22533" name="Group 22"/>
          <p:cNvGrpSpPr>
            <a:grpSpLocks/>
          </p:cNvGrpSpPr>
          <p:nvPr/>
        </p:nvGrpSpPr>
        <p:grpSpPr bwMode="auto">
          <a:xfrm>
            <a:off x="6858000" y="1295400"/>
            <a:ext cx="1676400" cy="1905000"/>
            <a:chOff x="5791200" y="2362200"/>
            <a:chExt cx="1676400" cy="1905000"/>
          </a:xfrm>
        </p:grpSpPr>
        <p:pic>
          <p:nvPicPr>
            <p:cNvPr id="2253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2971800"/>
              <a:ext cx="61753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2590800"/>
              <a:ext cx="6048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5791200" y="2362200"/>
              <a:ext cx="990600" cy="304800"/>
            </a:xfrm>
            <a:prstGeom prst="rect">
              <a:avLst/>
            </a:prstGeom>
            <a:solidFill>
              <a:schemeClr val="tx1">
                <a:alpha val="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0" dirty="0">
                  <a:solidFill>
                    <a:schemeClr val="tx1"/>
                  </a:solidFill>
                  <a:latin typeface="Arial" pitchFamily="34" charset="0"/>
                  <a:cs typeface="Arial" pitchFamily="34" charset="0"/>
                </a:rPr>
                <a:t>Diesel (B0)</a:t>
              </a:r>
              <a:endParaRPr lang="en-MY" sz="1200" b="0" dirty="0">
                <a:solidFill>
                  <a:schemeClr val="tx1"/>
                </a:solidFill>
                <a:latin typeface="Arial" pitchFamily="34" charset="0"/>
                <a:cs typeface="Arial" pitchFamily="34" charset="0"/>
              </a:endParaRPr>
            </a:p>
          </p:txBody>
        </p:sp>
        <p:sp>
          <p:nvSpPr>
            <p:cNvPr id="17" name="Rectangle 16"/>
            <p:cNvSpPr/>
            <p:nvPr/>
          </p:nvSpPr>
          <p:spPr>
            <a:xfrm>
              <a:off x="6019800" y="3962400"/>
              <a:ext cx="1447800" cy="304800"/>
            </a:xfrm>
            <a:prstGeom prst="rect">
              <a:avLst/>
            </a:prstGeom>
            <a:solidFill>
              <a:schemeClr val="tx1">
                <a:alpha val="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0" dirty="0">
                  <a:solidFill>
                    <a:schemeClr val="tx1"/>
                  </a:solidFill>
                  <a:latin typeface="Arial" pitchFamily="34" charset="0"/>
                  <a:cs typeface="Arial" pitchFamily="34" charset="0"/>
                </a:rPr>
                <a:t>Biodiesel (B100)</a:t>
              </a:r>
              <a:endParaRPr lang="en-MY" sz="1200" b="0" dirty="0">
                <a:solidFill>
                  <a:schemeClr val="tx1"/>
                </a:solidFill>
                <a:latin typeface="Arial" pitchFamily="34" charset="0"/>
                <a:cs typeface="Arial" pitchFamily="34" charset="0"/>
              </a:endParaRPr>
            </a:p>
          </p:txBody>
        </p:sp>
      </p:grpSp>
      <p:sp>
        <p:nvSpPr>
          <p:cNvPr id="19" name="Rectangle 18"/>
          <p:cNvSpPr/>
          <p:nvPr/>
        </p:nvSpPr>
        <p:spPr bwMode="auto">
          <a:xfrm>
            <a:off x="4549775" y="2189163"/>
            <a:ext cx="2116138" cy="293687"/>
          </a:xfrm>
          <a:prstGeom prst="rect">
            <a:avLst/>
          </a:prstGeom>
          <a:solidFill>
            <a:schemeClr val="tx1">
              <a:alpha val="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0" dirty="0">
                <a:solidFill>
                  <a:srgbClr val="000000"/>
                </a:solidFill>
                <a:latin typeface="Arial" pitchFamily="34" charset="0"/>
                <a:cs typeface="Arial" pitchFamily="34" charset="0"/>
              </a:rPr>
              <a:t>Phosphorus bronze</a:t>
            </a:r>
            <a:endParaRPr lang="en-MY" sz="1600" dirty="0">
              <a:solidFill>
                <a:schemeClr val="tx1"/>
              </a:solidFill>
              <a:latin typeface="Arial" pitchFamily="34" charset="0"/>
              <a:cs typeface="Arial" pitchFamily="34" charset="0"/>
            </a:endParaRPr>
          </a:p>
        </p:txBody>
      </p:sp>
      <p:sp>
        <p:nvSpPr>
          <p:cNvPr id="25" name="Rectangle 24"/>
          <p:cNvSpPr/>
          <p:nvPr/>
        </p:nvSpPr>
        <p:spPr bwMode="auto">
          <a:xfrm>
            <a:off x="6553200" y="1295400"/>
            <a:ext cx="2057400" cy="1905000"/>
          </a:xfrm>
          <a:prstGeom prst="rect">
            <a:avLst/>
          </a:prstGeom>
          <a:solidFill>
            <a:schemeClr val="bg1">
              <a:alpha val="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ln w="3175">
                <a:solidFill>
                  <a:srgbClr val="4D4D4D"/>
                </a:solidFill>
              </a:ln>
            </a:endParaRPr>
          </a:p>
        </p:txBody>
      </p:sp>
      <p:sp>
        <p:nvSpPr>
          <p:cNvPr id="3" name="Slide Number Placeholder 2"/>
          <p:cNvSpPr>
            <a:spLocks noGrp="1"/>
          </p:cNvSpPr>
          <p:nvPr>
            <p:ph type="sldNum" sz="quarter" idx="12"/>
          </p:nvPr>
        </p:nvSpPr>
        <p:spPr/>
        <p:txBody>
          <a:bodyPr/>
          <a:lstStyle/>
          <a:p>
            <a:pPr>
              <a:defRPr/>
            </a:pPr>
            <a:fld id="{7C0970CE-F8E3-4386-98BD-B42C12A49A4C}" type="slidenum">
              <a:rPr lang="en-US" smtClean="0"/>
              <a:pPr>
                <a:defRPr/>
              </a:pPr>
              <a:t>11</a:t>
            </a:fld>
            <a:endParaRPr lang="en-US"/>
          </a:p>
        </p:txBody>
      </p:sp>
      <p:sp>
        <p:nvSpPr>
          <p:cNvPr id="22537" name="Rectangle 6"/>
          <p:cNvSpPr>
            <a:spLocks noChangeArrowheads="1"/>
          </p:cNvSpPr>
          <p:nvPr/>
        </p:nvSpPr>
        <p:spPr bwMode="auto">
          <a:xfrm>
            <a:off x="814388" y="4572000"/>
            <a:ext cx="3548062" cy="708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just" eaLnBrk="1" hangingPunct="1">
              <a:spcBef>
                <a:spcPct val="0"/>
              </a:spcBef>
              <a:buClrTx/>
              <a:buSzTx/>
              <a:buFontTx/>
              <a:buNone/>
            </a:pPr>
            <a:r>
              <a:rPr lang="en-US" altLang="ms-MY" sz="2000">
                <a:solidFill>
                  <a:srgbClr val="000000"/>
                </a:solidFill>
                <a:latin typeface="Arial" charset="0"/>
              </a:rPr>
              <a:t>Investigated additives:</a:t>
            </a:r>
          </a:p>
          <a:p>
            <a:pPr algn="just" eaLnBrk="1" hangingPunct="1">
              <a:spcBef>
                <a:spcPct val="0"/>
              </a:spcBef>
              <a:buClrTx/>
              <a:buSzPct val="50000"/>
              <a:buFont typeface="Wingdings" pitchFamily="2" charset="2"/>
              <a:buChar char="q"/>
            </a:pPr>
            <a:r>
              <a:rPr lang="en-US" altLang="ms-MY" sz="2000" b="0">
                <a:latin typeface="Arial" charset="0"/>
              </a:rPr>
              <a:t> TBA &amp; BTA</a:t>
            </a:r>
          </a:p>
        </p:txBody>
      </p:sp>
      <p:pic>
        <p:nvPicPr>
          <p:cNvPr id="22538" name="Picture 2" descr="IMG_617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6063" y="1295400"/>
            <a:ext cx="911225"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3554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Down Arrow 31"/>
          <p:cNvSpPr/>
          <p:nvPr/>
        </p:nvSpPr>
        <p:spPr>
          <a:xfrm>
            <a:off x="3352800" y="1981200"/>
            <a:ext cx="228600" cy="685800"/>
          </a:xfrm>
          <a:prstGeom prst="downArrow">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23555" name="Rectangle 6"/>
          <p:cNvSpPr>
            <a:spLocks noChangeArrowheads="1"/>
          </p:cNvSpPr>
          <p:nvPr/>
        </p:nvSpPr>
        <p:spPr bwMode="auto">
          <a:xfrm>
            <a:off x="6324600" y="3505200"/>
            <a:ext cx="2514600" cy="6461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just" eaLnBrk="1" hangingPunct="1">
              <a:spcBef>
                <a:spcPct val="0"/>
              </a:spcBef>
              <a:buClrTx/>
              <a:buSzTx/>
              <a:buFont typeface="Arial" charset="0"/>
              <a:buChar char="•"/>
            </a:pPr>
            <a:r>
              <a:rPr lang="en-US" altLang="ms-MY" sz="1800" b="0">
                <a:latin typeface="Arial" charset="0"/>
              </a:rPr>
              <a:t>  Induction period (IP)</a:t>
            </a:r>
          </a:p>
          <a:p>
            <a:pPr algn="just" eaLnBrk="1" hangingPunct="1">
              <a:spcBef>
                <a:spcPct val="0"/>
              </a:spcBef>
              <a:buClrTx/>
              <a:buSzTx/>
              <a:buFont typeface="Arial" charset="0"/>
              <a:buChar char="•"/>
            </a:pPr>
            <a:r>
              <a:rPr lang="en-US" altLang="ms-MY" sz="1800" b="0">
                <a:latin typeface="Arial" charset="0"/>
              </a:rPr>
              <a:t>  Density</a:t>
            </a:r>
          </a:p>
        </p:txBody>
      </p:sp>
      <p:sp>
        <p:nvSpPr>
          <p:cNvPr id="23556" name="Rectangle 6"/>
          <p:cNvSpPr>
            <a:spLocks noChangeArrowheads="1"/>
          </p:cNvSpPr>
          <p:nvPr/>
        </p:nvSpPr>
        <p:spPr bwMode="auto">
          <a:xfrm>
            <a:off x="3962400" y="3524250"/>
            <a:ext cx="1066800" cy="1477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just" eaLnBrk="1" hangingPunct="1">
              <a:spcBef>
                <a:spcPct val="0"/>
              </a:spcBef>
              <a:buClrTx/>
              <a:buSzPct val="50000"/>
              <a:buFont typeface="Wingdings" pitchFamily="2" charset="2"/>
              <a:buChar char="q"/>
            </a:pPr>
            <a:r>
              <a:rPr lang="en-US" altLang="ms-MY" sz="1800" b="0">
                <a:latin typeface="Arial" charset="0"/>
              </a:rPr>
              <a:t>  OM</a:t>
            </a:r>
          </a:p>
          <a:p>
            <a:pPr algn="just" eaLnBrk="1" hangingPunct="1">
              <a:spcBef>
                <a:spcPct val="0"/>
              </a:spcBef>
              <a:buClrTx/>
              <a:buSzPct val="50000"/>
              <a:buFont typeface="Wingdings" pitchFamily="2" charset="2"/>
              <a:buChar char="q"/>
            </a:pPr>
            <a:r>
              <a:rPr lang="en-US" altLang="ms-MY" sz="1800" b="0">
                <a:latin typeface="Arial" charset="0"/>
              </a:rPr>
              <a:t>  SEM</a:t>
            </a:r>
          </a:p>
          <a:p>
            <a:pPr algn="just" eaLnBrk="1" hangingPunct="1">
              <a:spcBef>
                <a:spcPct val="0"/>
              </a:spcBef>
              <a:buClrTx/>
              <a:buSzPct val="50000"/>
              <a:buFont typeface="Wingdings" pitchFamily="2" charset="2"/>
              <a:buChar char="q"/>
            </a:pPr>
            <a:r>
              <a:rPr lang="en-US" altLang="ms-MY" sz="1800" b="0">
                <a:latin typeface="Arial" charset="0"/>
              </a:rPr>
              <a:t>  EDS</a:t>
            </a:r>
          </a:p>
          <a:p>
            <a:pPr algn="just" eaLnBrk="1" hangingPunct="1">
              <a:spcBef>
                <a:spcPct val="0"/>
              </a:spcBef>
              <a:buClrTx/>
              <a:buSzPct val="50000"/>
              <a:buFont typeface="Wingdings" pitchFamily="2" charset="2"/>
              <a:buChar char="q"/>
            </a:pPr>
            <a:r>
              <a:rPr lang="en-US" altLang="ms-MY" sz="1800" b="0">
                <a:latin typeface="Arial" charset="0"/>
              </a:rPr>
              <a:t>  XRD</a:t>
            </a:r>
          </a:p>
          <a:p>
            <a:pPr algn="just" eaLnBrk="1" hangingPunct="1">
              <a:spcBef>
                <a:spcPct val="0"/>
              </a:spcBef>
              <a:buClrTx/>
              <a:buSzPct val="50000"/>
              <a:buFont typeface="Wingdings" pitchFamily="2" charset="2"/>
              <a:buChar char="q"/>
            </a:pPr>
            <a:r>
              <a:rPr lang="en-US" altLang="ms-MY" sz="1800" b="0">
                <a:latin typeface="Arial" charset="0"/>
              </a:rPr>
              <a:t>  AFM </a:t>
            </a:r>
          </a:p>
        </p:txBody>
      </p:sp>
      <p:sp>
        <p:nvSpPr>
          <p:cNvPr id="23558" name="Rectangle 6"/>
          <p:cNvSpPr>
            <a:spLocks noChangeArrowheads="1"/>
          </p:cNvSpPr>
          <p:nvPr/>
        </p:nvSpPr>
        <p:spPr bwMode="auto">
          <a:xfrm>
            <a:off x="2057400" y="533400"/>
            <a:ext cx="2667000" cy="400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just" eaLnBrk="1" hangingPunct="1">
              <a:spcBef>
                <a:spcPct val="0"/>
              </a:spcBef>
              <a:buClrTx/>
              <a:buSzTx/>
              <a:buFontTx/>
              <a:buNone/>
            </a:pPr>
            <a:r>
              <a:rPr lang="en-US" altLang="ms-MY" sz="2000" b="0">
                <a:solidFill>
                  <a:srgbClr val="000000"/>
                </a:solidFill>
                <a:latin typeface="Arial" charset="0"/>
              </a:rPr>
              <a:t>Sample preparation</a:t>
            </a:r>
            <a:endParaRPr lang="en-MY" altLang="ms-MY" sz="2000" b="0">
              <a:latin typeface="Arial" charset="0"/>
            </a:endParaRPr>
          </a:p>
        </p:txBody>
      </p:sp>
      <p:sp>
        <p:nvSpPr>
          <p:cNvPr id="23559" name="Rectangle 6"/>
          <p:cNvSpPr>
            <a:spLocks noChangeArrowheads="1"/>
          </p:cNvSpPr>
          <p:nvPr/>
        </p:nvSpPr>
        <p:spPr bwMode="auto">
          <a:xfrm>
            <a:off x="2514600" y="1600200"/>
            <a:ext cx="2057400" cy="400050"/>
          </a:xfrm>
          <a:prstGeom prst="rect">
            <a:avLst/>
          </a:prstGeom>
          <a:solidFill>
            <a:srgbClr val="FFFF00"/>
          </a:solidFill>
          <a:ln w="9525">
            <a:solidFill>
              <a:schemeClr val="tx1"/>
            </a:solidFill>
            <a:miter lim="800000"/>
            <a:headEnd/>
            <a:tailEnd/>
          </a:ln>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just" eaLnBrk="1" hangingPunct="1">
              <a:spcBef>
                <a:spcPct val="0"/>
              </a:spcBef>
              <a:buClrTx/>
              <a:buSzTx/>
              <a:buFontTx/>
              <a:buNone/>
            </a:pPr>
            <a:r>
              <a:rPr lang="en-US" altLang="ms-MY" sz="2000">
                <a:solidFill>
                  <a:srgbClr val="000000"/>
                </a:solidFill>
                <a:latin typeface="Arial" charset="0"/>
              </a:rPr>
              <a:t>Immersion test</a:t>
            </a:r>
            <a:endParaRPr lang="en-MY" altLang="ms-MY" sz="2000" b="0">
              <a:latin typeface="Arial" charset="0"/>
            </a:endParaRPr>
          </a:p>
        </p:txBody>
      </p:sp>
      <p:sp>
        <p:nvSpPr>
          <p:cNvPr id="23560" name="Rectangle 6"/>
          <p:cNvSpPr>
            <a:spLocks noChangeArrowheads="1"/>
          </p:cNvSpPr>
          <p:nvPr/>
        </p:nvSpPr>
        <p:spPr bwMode="auto">
          <a:xfrm>
            <a:off x="5334000" y="1493838"/>
            <a:ext cx="3657600" cy="923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just" eaLnBrk="1" hangingPunct="1">
              <a:spcBef>
                <a:spcPct val="0"/>
              </a:spcBef>
              <a:buClrTx/>
              <a:buSzTx/>
              <a:buFontTx/>
              <a:buNone/>
            </a:pPr>
            <a:r>
              <a:rPr lang="en-US" altLang="ms-MY" sz="1800">
                <a:solidFill>
                  <a:srgbClr val="000000"/>
                </a:solidFill>
                <a:latin typeface="Arial" charset="0"/>
              </a:rPr>
              <a:t>Test parameters:</a:t>
            </a:r>
          </a:p>
          <a:p>
            <a:pPr algn="just" eaLnBrk="1" hangingPunct="1">
              <a:spcBef>
                <a:spcPct val="0"/>
              </a:spcBef>
              <a:buClrTx/>
              <a:buSzPct val="50000"/>
              <a:buFont typeface="Wingdings" pitchFamily="2" charset="2"/>
              <a:buChar char="q"/>
            </a:pPr>
            <a:r>
              <a:rPr lang="en-US" altLang="ms-MY" sz="1800" b="0">
                <a:latin typeface="Arial" charset="0"/>
              </a:rPr>
              <a:t> Fuels (B0, B20, B50 &amp; B100)</a:t>
            </a:r>
          </a:p>
          <a:p>
            <a:pPr algn="just" eaLnBrk="1" hangingPunct="1">
              <a:spcBef>
                <a:spcPct val="0"/>
              </a:spcBef>
              <a:buClrTx/>
              <a:buSzPct val="50000"/>
              <a:buFont typeface="Wingdings" pitchFamily="2" charset="2"/>
              <a:buChar char="q"/>
            </a:pPr>
            <a:r>
              <a:rPr lang="en-US" altLang="ms-MY" sz="1800" b="0">
                <a:latin typeface="Arial" charset="0"/>
              </a:rPr>
              <a:t>  Duration: 1440 h</a:t>
            </a:r>
          </a:p>
        </p:txBody>
      </p:sp>
      <p:grpSp>
        <p:nvGrpSpPr>
          <p:cNvPr id="23561" name="Group 27"/>
          <p:cNvGrpSpPr>
            <a:grpSpLocks/>
          </p:cNvGrpSpPr>
          <p:nvPr/>
        </p:nvGrpSpPr>
        <p:grpSpPr bwMode="auto">
          <a:xfrm>
            <a:off x="428625" y="3617913"/>
            <a:ext cx="2705100" cy="1384300"/>
            <a:chOff x="5096758" y="3525833"/>
            <a:chExt cx="2408367" cy="1385317"/>
          </a:xfrm>
        </p:grpSpPr>
        <p:pic>
          <p:nvPicPr>
            <p:cNvPr id="23573"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3571" y="4314826"/>
              <a:ext cx="881936" cy="543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4" name="Rectangle 25"/>
            <p:cNvSpPr>
              <a:spLocks noChangeArrowheads="1"/>
            </p:cNvSpPr>
            <p:nvPr/>
          </p:nvSpPr>
          <p:spPr bwMode="auto">
            <a:xfrm>
              <a:off x="5096758" y="3525833"/>
              <a:ext cx="2408367" cy="1385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 typeface="Wingdings" pitchFamily="2" charset="2"/>
                <a:buChar char="q"/>
              </a:pPr>
              <a:r>
                <a:rPr lang="en-US" altLang="ms-MY" sz="1800" b="0">
                  <a:latin typeface="Arial" charset="0"/>
                </a:rPr>
                <a:t>  Weight loss</a:t>
              </a:r>
            </a:p>
            <a:p>
              <a:pPr eaLnBrk="1" hangingPunct="1">
                <a:spcBef>
                  <a:spcPct val="0"/>
                </a:spcBef>
                <a:buClrTx/>
                <a:buSzTx/>
                <a:buFont typeface="Wingdings" pitchFamily="2" charset="2"/>
                <a:buChar char="q"/>
              </a:pPr>
              <a:r>
                <a:rPr lang="en-US" altLang="ms-MY" sz="1800" b="0">
                  <a:latin typeface="Arial" charset="0"/>
                </a:rPr>
                <a:t>  Corrosion rate (mpy)</a:t>
              </a:r>
            </a:p>
            <a:p>
              <a:pPr eaLnBrk="1" hangingPunct="1">
                <a:spcBef>
                  <a:spcPct val="0"/>
                </a:spcBef>
                <a:buClrTx/>
                <a:buSzTx/>
                <a:buFontTx/>
                <a:buNone/>
              </a:pPr>
              <a:endParaRPr lang="en-US" altLang="ms-MY" sz="1400" b="0">
                <a:latin typeface="Arial" charset="0"/>
              </a:endParaRPr>
            </a:p>
            <a:p>
              <a:pPr eaLnBrk="1" hangingPunct="1">
                <a:spcBef>
                  <a:spcPct val="0"/>
                </a:spcBef>
                <a:buClrTx/>
                <a:buSzTx/>
                <a:buFontTx/>
                <a:buNone/>
              </a:pPr>
              <a:r>
                <a:rPr lang="en-US" altLang="ms-MY" sz="1400">
                  <a:latin typeface="Arial" charset="0"/>
                </a:rPr>
                <a:t>   =</a:t>
              </a:r>
            </a:p>
            <a:p>
              <a:pPr eaLnBrk="1" hangingPunct="1">
                <a:spcBef>
                  <a:spcPct val="0"/>
                </a:spcBef>
                <a:buClrTx/>
                <a:buSzTx/>
                <a:buFontTx/>
                <a:buNone/>
              </a:pPr>
              <a:endParaRPr lang="en-MY" altLang="ms-MY" sz="1800">
                <a:latin typeface="Arial" charset="0"/>
              </a:endParaRPr>
            </a:p>
          </p:txBody>
        </p:sp>
      </p:grpSp>
      <p:sp>
        <p:nvSpPr>
          <p:cNvPr id="15" name="Rectangle 14"/>
          <p:cNvSpPr/>
          <p:nvPr/>
        </p:nvSpPr>
        <p:spPr bwMode="auto">
          <a:xfrm>
            <a:off x="473075" y="3524250"/>
            <a:ext cx="2576513" cy="1524000"/>
          </a:xfrm>
          <a:prstGeom prst="rect">
            <a:avLst/>
          </a:prstGeom>
          <a:solidFill>
            <a:schemeClr val="bg1">
              <a:alpha val="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23563" name="Rectangle 6"/>
          <p:cNvSpPr>
            <a:spLocks noChangeArrowheads="1"/>
          </p:cNvSpPr>
          <p:nvPr/>
        </p:nvSpPr>
        <p:spPr bwMode="auto">
          <a:xfrm>
            <a:off x="457200" y="3124200"/>
            <a:ext cx="1828800" cy="400050"/>
          </a:xfrm>
          <a:prstGeom prst="rect">
            <a:avLst/>
          </a:prstGeom>
          <a:solidFill>
            <a:schemeClr val="bg2"/>
          </a:solidFill>
          <a:ln w="9525">
            <a:solidFill>
              <a:schemeClr val="tx1"/>
            </a:solidFill>
            <a:miter lim="800000"/>
            <a:headEnd/>
            <a:tailEnd/>
          </a:ln>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just" eaLnBrk="1" hangingPunct="1">
              <a:spcBef>
                <a:spcPct val="0"/>
              </a:spcBef>
              <a:buClrTx/>
              <a:buSzTx/>
              <a:buFontTx/>
              <a:buNone/>
            </a:pPr>
            <a:r>
              <a:rPr lang="en-US" altLang="ms-MY" sz="2000" b="0">
                <a:solidFill>
                  <a:srgbClr val="000000"/>
                </a:solidFill>
                <a:latin typeface="Arial" charset="0"/>
              </a:rPr>
              <a:t>Corrosion rate</a:t>
            </a:r>
            <a:endParaRPr lang="en-MY" altLang="ms-MY" sz="2000" b="0">
              <a:latin typeface="Arial" charset="0"/>
            </a:endParaRPr>
          </a:p>
        </p:txBody>
      </p:sp>
      <p:sp>
        <p:nvSpPr>
          <p:cNvPr id="23564" name="Rectangle 6"/>
          <p:cNvSpPr>
            <a:spLocks noChangeArrowheads="1"/>
          </p:cNvSpPr>
          <p:nvPr/>
        </p:nvSpPr>
        <p:spPr bwMode="auto">
          <a:xfrm>
            <a:off x="3200400" y="3124200"/>
            <a:ext cx="2667000" cy="400050"/>
          </a:xfrm>
          <a:prstGeom prst="rect">
            <a:avLst/>
          </a:prstGeom>
          <a:solidFill>
            <a:schemeClr val="bg2"/>
          </a:solidFill>
          <a:ln w="9525">
            <a:solidFill>
              <a:schemeClr val="tx1"/>
            </a:solidFill>
            <a:miter lim="800000"/>
            <a:headEnd/>
            <a:tailEnd/>
          </a:ln>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just" eaLnBrk="1" hangingPunct="1">
              <a:spcBef>
                <a:spcPct val="0"/>
              </a:spcBef>
              <a:buClrTx/>
              <a:buSzTx/>
              <a:buFontTx/>
              <a:buNone/>
            </a:pPr>
            <a:r>
              <a:rPr lang="en-US" altLang="ms-MY" sz="2000" b="0">
                <a:solidFill>
                  <a:srgbClr val="000000"/>
                </a:solidFill>
                <a:latin typeface="Arial" charset="0"/>
              </a:rPr>
              <a:t>Surface morphology </a:t>
            </a:r>
            <a:endParaRPr lang="en-MY" altLang="ms-MY" sz="2000" b="0">
              <a:latin typeface="Arial" charset="0"/>
            </a:endParaRPr>
          </a:p>
        </p:txBody>
      </p:sp>
      <p:sp>
        <p:nvSpPr>
          <p:cNvPr id="23565" name="Rectangle 6"/>
          <p:cNvSpPr>
            <a:spLocks noChangeArrowheads="1"/>
          </p:cNvSpPr>
          <p:nvPr/>
        </p:nvSpPr>
        <p:spPr bwMode="auto">
          <a:xfrm>
            <a:off x="6324600" y="3124200"/>
            <a:ext cx="2514600" cy="400050"/>
          </a:xfrm>
          <a:prstGeom prst="rect">
            <a:avLst/>
          </a:prstGeom>
          <a:solidFill>
            <a:schemeClr val="bg2"/>
          </a:solidFill>
          <a:ln w="9525">
            <a:solidFill>
              <a:schemeClr val="tx1"/>
            </a:solidFill>
            <a:miter lim="800000"/>
            <a:headEnd/>
            <a:tailEnd/>
          </a:ln>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just" eaLnBrk="1" hangingPunct="1">
              <a:spcBef>
                <a:spcPct val="0"/>
              </a:spcBef>
              <a:buClrTx/>
              <a:buSzTx/>
              <a:buFontTx/>
              <a:buNone/>
            </a:pPr>
            <a:r>
              <a:rPr lang="en-US" altLang="ms-MY" sz="2000" b="0">
                <a:solidFill>
                  <a:srgbClr val="000000"/>
                </a:solidFill>
                <a:latin typeface="Arial" charset="0"/>
              </a:rPr>
              <a:t>Fuel analysis</a:t>
            </a:r>
            <a:endParaRPr lang="en-MY" altLang="ms-MY" sz="2000" b="0">
              <a:latin typeface="Arial" charset="0"/>
            </a:endParaRPr>
          </a:p>
        </p:txBody>
      </p:sp>
      <p:sp>
        <p:nvSpPr>
          <p:cNvPr id="21" name="Down Arrow 20"/>
          <p:cNvSpPr/>
          <p:nvPr/>
        </p:nvSpPr>
        <p:spPr>
          <a:xfrm>
            <a:off x="3352800" y="914400"/>
            <a:ext cx="228600" cy="685800"/>
          </a:xfrm>
          <a:prstGeom prst="downArrow">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cxnSp>
        <p:nvCxnSpPr>
          <p:cNvPr id="23" name="Straight Connector 22"/>
          <p:cNvCxnSpPr/>
          <p:nvPr/>
        </p:nvCxnSpPr>
        <p:spPr>
          <a:xfrm>
            <a:off x="1143000" y="2743200"/>
            <a:ext cx="6477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a:off x="952501" y="2933700"/>
            <a:ext cx="381000" cy="317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5400000">
            <a:off x="4306094" y="2932906"/>
            <a:ext cx="38100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a:off x="7430294" y="2932906"/>
            <a:ext cx="38100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4573588" y="1830388"/>
            <a:ext cx="684212" cy="0"/>
          </a:xfrm>
          <a:prstGeom prst="straightConnector1">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defRPr/>
            </a:pPr>
            <a:fld id="{89B117CE-8E94-4FEA-8521-53B88384AE36}" type="slidenum">
              <a:rPr lang="en-US" smtClean="0"/>
              <a:pPr>
                <a:defRPr/>
              </a:pPr>
              <a:t>12</a:t>
            </a:fld>
            <a:endParaRPr lang="en-US"/>
          </a:p>
        </p:txBody>
      </p:sp>
    </p:spTree>
    <p:extLst>
      <p:ext uri="{BB962C8B-B14F-4D97-AF65-F5344CB8AC3E}">
        <p14:creationId xmlns:p14="http://schemas.microsoft.com/office/powerpoint/2010/main" val="4214058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ounded Rectangle 5"/>
          <p:cNvSpPr>
            <a:spLocks noChangeArrowheads="1"/>
          </p:cNvSpPr>
          <p:nvPr/>
        </p:nvSpPr>
        <p:spPr bwMode="auto">
          <a:xfrm>
            <a:off x="228600" y="865188"/>
            <a:ext cx="4419600" cy="3881437"/>
          </a:xfrm>
          <a:prstGeom prst="roundRect">
            <a:avLst>
              <a:gd name="adj" fmla="val 16667"/>
            </a:avLst>
          </a:prstGeom>
          <a:solidFill>
            <a:schemeClr val="bg1"/>
          </a:solidFill>
          <a:ln w="3175">
            <a:solidFill>
              <a:srgbClr val="000000"/>
            </a:solidFill>
            <a:round/>
            <a:headEnd/>
            <a:tailEnd/>
          </a:ln>
        </p:spPr>
        <p:txBody>
          <a:bodyPr>
            <a:spAutoFit/>
          </a:bodyPr>
          <a:lstStyle/>
          <a:p>
            <a:pPr marL="273050" indent="-273050" algn="ctr">
              <a:lnSpc>
                <a:spcPct val="150000"/>
              </a:lnSpc>
              <a:buClr>
                <a:schemeClr val="hlink"/>
              </a:buClr>
              <a:defRPr/>
            </a:pPr>
            <a:r>
              <a:rPr lang="en-US" sz="2800" b="0" dirty="0">
                <a:latin typeface="Arial Black" pitchFamily="34" charset="0"/>
                <a:cs typeface="Arial" pitchFamily="34" charset="0"/>
              </a:rPr>
              <a:t>Outline</a:t>
            </a:r>
            <a:endParaRPr lang="en-US" sz="2400" b="0" dirty="0">
              <a:latin typeface="Arial" pitchFamily="34" charset="0"/>
              <a:cs typeface="Arial" pitchFamily="34" charset="0"/>
            </a:endParaRPr>
          </a:p>
          <a:p>
            <a:pPr marL="273050" indent="-273050">
              <a:lnSpc>
                <a:spcPct val="150000"/>
              </a:lnSpc>
              <a:buFont typeface="Arial" pitchFamily="34" charset="0"/>
              <a:buChar char="•"/>
              <a:defRPr/>
            </a:pPr>
            <a:r>
              <a:rPr lang="en-US" sz="2400" b="0" dirty="0">
                <a:solidFill>
                  <a:schemeClr val="bg1">
                    <a:lumMod val="65000"/>
                  </a:schemeClr>
                </a:solidFill>
                <a:latin typeface="Arial" pitchFamily="34" charset="0"/>
                <a:cs typeface="Arial" pitchFamily="34" charset="0"/>
              </a:rPr>
              <a:t> Background</a:t>
            </a:r>
          </a:p>
          <a:p>
            <a:pPr marL="273050" indent="-273050">
              <a:lnSpc>
                <a:spcPct val="150000"/>
              </a:lnSpc>
              <a:buFont typeface="Arial" pitchFamily="34" charset="0"/>
              <a:buChar char="•"/>
              <a:defRPr/>
            </a:pPr>
            <a:r>
              <a:rPr lang="en-US" sz="2400" b="0" dirty="0">
                <a:solidFill>
                  <a:schemeClr val="bg1">
                    <a:lumMod val="65000"/>
                  </a:schemeClr>
                </a:solidFill>
                <a:latin typeface="Arial" pitchFamily="34" charset="0"/>
                <a:cs typeface="Arial" pitchFamily="34" charset="0"/>
              </a:rPr>
              <a:t>Specific Objectives</a:t>
            </a:r>
          </a:p>
          <a:p>
            <a:pPr marL="273050" indent="-273050">
              <a:lnSpc>
                <a:spcPct val="150000"/>
              </a:lnSpc>
              <a:buFont typeface="Arial" pitchFamily="34" charset="0"/>
              <a:buChar char="•"/>
              <a:defRPr/>
            </a:pPr>
            <a:r>
              <a:rPr lang="en-US" sz="2400" b="0" dirty="0">
                <a:solidFill>
                  <a:schemeClr val="bg1">
                    <a:lumMod val="65000"/>
                  </a:schemeClr>
                </a:solidFill>
                <a:latin typeface="Arial" pitchFamily="34" charset="0"/>
                <a:cs typeface="Arial" pitchFamily="34" charset="0"/>
              </a:rPr>
              <a:t>Experimental </a:t>
            </a:r>
          </a:p>
          <a:p>
            <a:pPr marL="273050" indent="-273050">
              <a:lnSpc>
                <a:spcPct val="150000"/>
              </a:lnSpc>
              <a:buFont typeface="Arial" pitchFamily="34" charset="0"/>
              <a:buChar char="•"/>
              <a:defRPr/>
            </a:pPr>
            <a:r>
              <a:rPr lang="en-US" sz="2400" dirty="0">
                <a:latin typeface="Arial" pitchFamily="34" charset="0"/>
                <a:cs typeface="Arial" pitchFamily="34" charset="0"/>
              </a:rPr>
              <a:t>Results and Discussion</a:t>
            </a:r>
          </a:p>
          <a:p>
            <a:pPr marL="273050" indent="-273050">
              <a:lnSpc>
                <a:spcPct val="150000"/>
              </a:lnSpc>
              <a:buFont typeface="Arial" pitchFamily="34" charset="0"/>
              <a:buChar char="•"/>
              <a:defRPr/>
            </a:pPr>
            <a:r>
              <a:rPr lang="en-US" sz="2400" b="0" dirty="0">
                <a:solidFill>
                  <a:schemeClr val="bg1">
                    <a:lumMod val="65000"/>
                  </a:schemeClr>
                </a:solidFill>
                <a:latin typeface="Arial" pitchFamily="34" charset="0"/>
                <a:cs typeface="Arial" pitchFamily="34" charset="0"/>
              </a:rPr>
              <a:t>Conclusions </a:t>
            </a:r>
          </a:p>
        </p:txBody>
      </p:sp>
      <p:grpSp>
        <p:nvGrpSpPr>
          <p:cNvPr id="2" name="Group 13"/>
          <p:cNvGrpSpPr>
            <a:grpSpLocks/>
          </p:cNvGrpSpPr>
          <p:nvPr/>
        </p:nvGrpSpPr>
        <p:grpSpPr bwMode="auto">
          <a:xfrm>
            <a:off x="4191000" y="1219200"/>
            <a:ext cx="4724400" cy="2871788"/>
            <a:chOff x="4191000" y="1219200"/>
            <a:chExt cx="4142936" cy="2871516"/>
          </a:xfrm>
        </p:grpSpPr>
        <p:sp>
          <p:nvSpPr>
            <p:cNvPr id="24581" name="Rounded Rectangle 5"/>
            <p:cNvSpPr>
              <a:spLocks noChangeArrowheads="1"/>
            </p:cNvSpPr>
            <p:nvPr/>
          </p:nvSpPr>
          <p:spPr bwMode="auto">
            <a:xfrm>
              <a:off x="4800601" y="2286000"/>
              <a:ext cx="3533335" cy="1804716"/>
            </a:xfrm>
            <a:prstGeom prst="roundRect">
              <a:avLst>
                <a:gd name="adj" fmla="val 16667"/>
              </a:avLst>
            </a:prstGeom>
            <a:solidFill>
              <a:schemeClr val="bg1"/>
            </a:solidFill>
            <a:ln w="3175">
              <a:solidFill>
                <a:srgbClr val="000000"/>
              </a:solidFill>
              <a:round/>
              <a:headEnd/>
              <a:tailEnd/>
            </a:ln>
          </p:spPr>
          <p:txBody>
            <a:bodyPr>
              <a:spAutoFit/>
            </a:bodyPr>
            <a:lstStyle>
              <a:lvl1pPr marL="273050" indent="-273050"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just" eaLnBrk="1" hangingPunct="1">
                <a:spcBef>
                  <a:spcPct val="0"/>
                </a:spcBef>
                <a:buClrTx/>
                <a:buSzTx/>
                <a:buFont typeface="Wingdings" pitchFamily="2" charset="2"/>
                <a:buChar char="q"/>
              </a:pPr>
              <a:r>
                <a:rPr lang="en-US" altLang="ms-MY" sz="2000" b="0">
                  <a:latin typeface="Arial" charset="0"/>
                </a:rPr>
                <a:t>  Corrosion rate</a:t>
              </a:r>
            </a:p>
            <a:p>
              <a:pPr algn="just" eaLnBrk="1" hangingPunct="1">
                <a:spcBef>
                  <a:spcPct val="0"/>
                </a:spcBef>
                <a:buClrTx/>
                <a:buSzTx/>
                <a:buFontTx/>
                <a:buNone/>
              </a:pPr>
              <a:endParaRPr lang="en-US" altLang="ms-MY" sz="2000" b="0">
                <a:latin typeface="Arial" charset="0"/>
              </a:endParaRPr>
            </a:p>
            <a:p>
              <a:pPr algn="just" eaLnBrk="1" hangingPunct="1">
                <a:spcBef>
                  <a:spcPct val="0"/>
                </a:spcBef>
                <a:buClrTx/>
                <a:buSzTx/>
                <a:buFont typeface="Wingdings" pitchFamily="2" charset="2"/>
                <a:buChar char="q"/>
              </a:pPr>
              <a:r>
                <a:rPr lang="en-US" altLang="ms-MY" sz="2000" b="0">
                  <a:latin typeface="Arial" charset="0"/>
                </a:rPr>
                <a:t>  Corrosion products </a:t>
              </a:r>
            </a:p>
            <a:p>
              <a:pPr algn="just" eaLnBrk="1" hangingPunct="1">
                <a:spcBef>
                  <a:spcPct val="0"/>
                </a:spcBef>
                <a:buClrTx/>
                <a:buSzTx/>
                <a:buFontTx/>
                <a:buNone/>
              </a:pPr>
              <a:endParaRPr lang="en-US" altLang="ms-MY" sz="2000" b="0">
                <a:latin typeface="Arial" charset="0"/>
              </a:endParaRPr>
            </a:p>
            <a:p>
              <a:pPr algn="just" eaLnBrk="1" hangingPunct="1">
                <a:spcBef>
                  <a:spcPct val="0"/>
                </a:spcBef>
                <a:buClrTx/>
                <a:buSzTx/>
                <a:buFont typeface="Wingdings" pitchFamily="2" charset="2"/>
                <a:buChar char="q"/>
              </a:pPr>
              <a:r>
                <a:rPr lang="en-US" altLang="ms-MY" sz="2000" b="0">
                  <a:latin typeface="Arial" charset="0"/>
                </a:rPr>
                <a:t>  Fuel degradation </a:t>
              </a:r>
            </a:p>
          </p:txBody>
        </p:sp>
        <p:sp>
          <p:nvSpPr>
            <p:cNvPr id="24582" name="Rounded Rectangle 5"/>
            <p:cNvSpPr>
              <a:spLocks noChangeArrowheads="1"/>
            </p:cNvSpPr>
            <p:nvPr/>
          </p:nvSpPr>
          <p:spPr bwMode="auto">
            <a:xfrm>
              <a:off x="5005587" y="1219200"/>
              <a:ext cx="3200400" cy="783141"/>
            </a:xfrm>
            <a:prstGeom prst="roundRect">
              <a:avLst>
                <a:gd name="adj" fmla="val 16667"/>
              </a:avLst>
            </a:prstGeom>
            <a:solidFill>
              <a:schemeClr val="bg1"/>
            </a:solidFill>
            <a:ln w="3175">
              <a:solidFill>
                <a:srgbClr val="000000"/>
              </a:solidFill>
              <a:round/>
              <a:headEnd/>
              <a:tailEnd/>
            </a:ln>
          </p:spPr>
          <p:txBody>
            <a:bodyPr>
              <a:spAutoFit/>
            </a:bodyPr>
            <a:lstStyle>
              <a:lvl1pPr marL="273050" indent="-273050"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lnSpc>
                  <a:spcPct val="200000"/>
                </a:lnSpc>
                <a:spcBef>
                  <a:spcPct val="0"/>
                </a:spcBef>
                <a:buClrTx/>
                <a:buSzTx/>
                <a:buFontTx/>
                <a:buNone/>
              </a:pPr>
              <a:r>
                <a:rPr lang="en-US" altLang="ms-MY" sz="2000" b="0">
                  <a:latin typeface="Arial" charset="0"/>
                </a:rPr>
                <a:t>Results to be highlighted  </a:t>
              </a:r>
            </a:p>
          </p:txBody>
        </p:sp>
        <p:cxnSp>
          <p:nvCxnSpPr>
            <p:cNvPr id="9" name="Straight Arrow Connector 8"/>
            <p:cNvCxnSpPr/>
            <p:nvPr/>
          </p:nvCxnSpPr>
          <p:spPr>
            <a:xfrm flipV="1">
              <a:off x="4191000" y="1611276"/>
              <a:ext cx="801859" cy="191751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6478896" y="2125675"/>
              <a:ext cx="306358" cy="1392"/>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6" name="Slide Number Placeholder 5"/>
          <p:cNvSpPr>
            <a:spLocks noGrp="1"/>
          </p:cNvSpPr>
          <p:nvPr>
            <p:ph type="sldNum" sz="quarter" idx="12"/>
          </p:nvPr>
        </p:nvSpPr>
        <p:spPr/>
        <p:txBody>
          <a:bodyPr/>
          <a:lstStyle/>
          <a:p>
            <a:pPr>
              <a:defRPr/>
            </a:pPr>
            <a:fld id="{F3556A35-854C-4B26-9306-6FC18F6C2353}" type="slidenum">
              <a:rPr lang="en-US" smtClean="0"/>
              <a:pPr>
                <a:defRPr/>
              </a:pPr>
              <a:t>13</a:t>
            </a:fld>
            <a:endParaRPr lang="en-US"/>
          </a:p>
        </p:txBody>
      </p:sp>
    </p:spTree>
    <p:extLst>
      <p:ext uri="{BB962C8B-B14F-4D97-AF65-F5344CB8AC3E}">
        <p14:creationId xmlns:p14="http://schemas.microsoft.com/office/powerpoint/2010/main" val="41704308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2"/>
          <p:cNvSpPr>
            <a:spLocks noChangeArrowheads="1"/>
          </p:cNvSpPr>
          <p:nvPr/>
        </p:nvSpPr>
        <p:spPr bwMode="auto">
          <a:xfrm>
            <a:off x="6964363" y="0"/>
            <a:ext cx="2179637" cy="3079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en-MY" altLang="ms-MY" sz="1400" i="1">
                <a:latin typeface="Arial" charset="0"/>
              </a:rPr>
              <a:t>Results and discussion</a:t>
            </a:r>
          </a:p>
        </p:txBody>
      </p:sp>
      <p:sp>
        <p:nvSpPr>
          <p:cNvPr id="28679" name="Rectangle 16"/>
          <p:cNvSpPr>
            <a:spLocks noChangeArrowheads="1"/>
          </p:cNvSpPr>
          <p:nvPr/>
        </p:nvSpPr>
        <p:spPr bwMode="auto">
          <a:xfrm>
            <a:off x="696913" y="5334000"/>
            <a:ext cx="60848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just" eaLnBrk="1" hangingPunct="1">
              <a:spcBef>
                <a:spcPct val="0"/>
              </a:spcBef>
              <a:buClrTx/>
              <a:buSzTx/>
              <a:buFont typeface="Arial" charset="0"/>
              <a:buChar char="•"/>
            </a:pPr>
            <a:r>
              <a:rPr lang="en-US" altLang="ms-MY" sz="2000">
                <a:latin typeface="Arial" charset="0"/>
              </a:rPr>
              <a:t>Aggressiveness</a:t>
            </a:r>
            <a:r>
              <a:rPr lang="en-US" altLang="ms-MY" sz="2000" b="0">
                <a:latin typeface="Arial" charset="0"/>
              </a:rPr>
              <a:t> of blends increases with the increase of biodiesel.</a:t>
            </a:r>
          </a:p>
        </p:txBody>
      </p:sp>
      <p:sp>
        <p:nvSpPr>
          <p:cNvPr id="3" name="Slide Number Placeholder 2"/>
          <p:cNvSpPr>
            <a:spLocks noGrp="1"/>
          </p:cNvSpPr>
          <p:nvPr>
            <p:ph type="sldNum" sz="quarter" idx="12"/>
          </p:nvPr>
        </p:nvSpPr>
        <p:spPr/>
        <p:txBody>
          <a:bodyPr/>
          <a:lstStyle/>
          <a:p>
            <a:pPr>
              <a:defRPr/>
            </a:pPr>
            <a:fld id="{15FD322C-1D68-4A14-A32E-6AF6FD114093}" type="slidenum">
              <a:rPr lang="en-US" smtClean="0"/>
              <a:pPr>
                <a:defRPr/>
              </a:pPr>
              <a:t>14</a:t>
            </a:fld>
            <a:endParaRPr lang="en-US"/>
          </a:p>
        </p:txBody>
      </p:sp>
      <p:sp>
        <p:nvSpPr>
          <p:cNvPr id="25605" name="Rectangle 1"/>
          <p:cNvSpPr>
            <a:spLocks noChangeArrowheads="1"/>
          </p:cNvSpPr>
          <p:nvPr/>
        </p:nvSpPr>
        <p:spPr bwMode="auto">
          <a:xfrm>
            <a:off x="2209800" y="4792663"/>
            <a:ext cx="54879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en-US" altLang="ms-MY" sz="1800" b="0">
                <a:latin typeface="Arial" charset="0"/>
              </a:rPr>
              <a:t>Corrosion rate of leaded bronze in different fuels</a:t>
            </a:r>
            <a:endParaRPr lang="ms-MY" altLang="ms-MY" sz="1800">
              <a:latin typeface="Arial" charset="0"/>
            </a:endParaRPr>
          </a:p>
        </p:txBody>
      </p:sp>
      <p:pic>
        <p:nvPicPr>
          <p:cNvPr id="25606" name="Picture 7"/>
          <p:cNvPicPr>
            <a:picLocks noChangeAspect="1" noChangeArrowheads="1"/>
          </p:cNvPicPr>
          <p:nvPr/>
        </p:nvPicPr>
        <p:blipFill>
          <a:blip r:embed="rId2">
            <a:extLst>
              <a:ext uri="{28A0092B-C50C-407E-A947-70E740481C1C}">
                <a14:useLocalDpi xmlns:a14="http://schemas.microsoft.com/office/drawing/2010/main" val="0"/>
              </a:ext>
            </a:extLst>
          </a:blip>
          <a:srcRect t="10081"/>
          <a:stretch>
            <a:fillRect/>
          </a:stretch>
        </p:blipFill>
        <p:spPr bwMode="auto">
          <a:xfrm>
            <a:off x="457200" y="307975"/>
            <a:ext cx="8458200" cy="448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9572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28679"/>
                                        </p:tgtEl>
                                        <p:attrNameLst>
                                          <p:attrName>style.visibility</p:attrName>
                                        </p:attrNameLst>
                                      </p:cBhvr>
                                      <p:to>
                                        <p:strVal val="visible"/>
                                      </p:to>
                                    </p:set>
                                    <p:anim calcmode="lin" valueType="num">
                                      <p:cBhvr additive="base">
                                        <p:cTn id="7" dur="500" fill="hold"/>
                                        <p:tgtEl>
                                          <p:spTgt spid="28679"/>
                                        </p:tgtEl>
                                        <p:attrNameLst>
                                          <p:attrName>ppt_x</p:attrName>
                                        </p:attrNameLst>
                                      </p:cBhvr>
                                      <p:tavLst>
                                        <p:tav tm="0">
                                          <p:val>
                                            <p:strVal val="#ppt_x"/>
                                          </p:val>
                                        </p:tav>
                                        <p:tav tm="100000">
                                          <p:val>
                                            <p:strVal val="#ppt_x"/>
                                          </p:val>
                                        </p:tav>
                                      </p:tavLst>
                                    </p:anim>
                                    <p:anim calcmode="lin" valueType="num">
                                      <p:cBhvr additive="base">
                                        <p:cTn id="8" dur="500" fill="hold"/>
                                        <p:tgtEl>
                                          <p:spTgt spid="286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6"/>
          <p:cNvSpPr txBox="1">
            <a:spLocks noGrp="1" noChangeArrowheads="1"/>
          </p:cNvSpPr>
          <p:nvPr/>
        </p:nvSpPr>
        <p:spPr bwMode="auto">
          <a:xfrm>
            <a:off x="65532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r">
              <a:spcBef>
                <a:spcPct val="0"/>
              </a:spcBef>
              <a:buClrTx/>
              <a:buSzTx/>
              <a:buFontTx/>
              <a:buNone/>
            </a:pPr>
            <a:fld id="{3047CFB6-A100-4381-9537-E12B328A6E28}" type="slidenum">
              <a:rPr lang="en-US" altLang="ms-MY" sz="1400" b="0">
                <a:latin typeface="Times New Roman" pitchFamily="18" charset="0"/>
              </a:rPr>
              <a:pPr algn="r">
                <a:spcBef>
                  <a:spcPct val="0"/>
                </a:spcBef>
                <a:buClrTx/>
                <a:buSzTx/>
                <a:buFontTx/>
                <a:buNone/>
              </a:pPr>
              <a:t>15</a:t>
            </a:fld>
            <a:endParaRPr lang="en-US" altLang="ms-MY" sz="1400" b="0">
              <a:latin typeface="Times New Roman" pitchFamily="18" charset="0"/>
            </a:endParaRPr>
          </a:p>
        </p:txBody>
      </p:sp>
      <p:sp>
        <p:nvSpPr>
          <p:cNvPr id="2" name="Slide Number Placeholder 1"/>
          <p:cNvSpPr>
            <a:spLocks noGrp="1"/>
          </p:cNvSpPr>
          <p:nvPr>
            <p:ph type="sldNum" sz="quarter" idx="12"/>
          </p:nvPr>
        </p:nvSpPr>
        <p:spPr/>
        <p:txBody>
          <a:bodyPr/>
          <a:lstStyle/>
          <a:p>
            <a:pPr>
              <a:defRPr/>
            </a:pPr>
            <a:fld id="{B0A905FF-79DB-44CE-B58E-E546275A9016}" type="slidenum">
              <a:rPr lang="en-US" smtClean="0"/>
              <a:pPr>
                <a:defRPr/>
              </a:pPr>
              <a:t>15</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533025755"/>
              </p:ext>
            </p:extLst>
          </p:nvPr>
        </p:nvGraphicFramePr>
        <p:xfrm>
          <a:off x="152400" y="1676400"/>
          <a:ext cx="8686800" cy="2103438"/>
        </p:xfrm>
        <a:graphic>
          <a:graphicData uri="http://schemas.openxmlformats.org/drawingml/2006/table">
            <a:tbl>
              <a:tblPr firstRow="1" firstCol="1" bandRow="1">
                <a:tableStyleId>{5C22544A-7EE6-4342-B048-85BDC9FD1C3A}</a:tableStyleId>
              </a:tblPr>
              <a:tblGrid>
                <a:gridCol w="1390606"/>
                <a:gridCol w="1437492"/>
                <a:gridCol w="1555205"/>
                <a:gridCol w="1413550"/>
                <a:gridCol w="1414548"/>
                <a:gridCol w="1475399"/>
              </a:tblGrid>
              <a:tr h="1402292">
                <a:tc>
                  <a:txBody>
                    <a:bodyPr/>
                    <a:lstStyle/>
                    <a:p>
                      <a:pPr algn="l">
                        <a:lnSpc>
                          <a:spcPct val="115000"/>
                        </a:lnSpc>
                        <a:spcBef>
                          <a:spcPts val="600"/>
                        </a:spcBef>
                        <a:spcAft>
                          <a:spcPts val="600"/>
                        </a:spcAft>
                      </a:pPr>
                      <a:r>
                        <a:rPr lang="en-GB" sz="2000" dirty="0">
                          <a:solidFill>
                            <a:schemeClr val="tx2"/>
                          </a:solidFill>
                          <a:effectLst/>
                        </a:rPr>
                        <a:t>Corrosion Rate</a:t>
                      </a:r>
                      <a:endParaRPr lang="ms-MY" sz="2000" dirty="0">
                        <a:solidFill>
                          <a:schemeClr val="tx2"/>
                        </a:solidFill>
                        <a:effectLst/>
                        <a:latin typeface="Times New Roman"/>
                        <a:ea typeface="Times New Roman"/>
                        <a:cs typeface="Mangal"/>
                      </a:endParaRPr>
                    </a:p>
                  </a:txBody>
                  <a:tcPr marL="68580" marR="68580" marT="0" marB="0"/>
                </a:tc>
                <a:tc>
                  <a:txBody>
                    <a:bodyPr/>
                    <a:lstStyle/>
                    <a:p>
                      <a:pPr algn="ctr">
                        <a:lnSpc>
                          <a:spcPct val="115000"/>
                        </a:lnSpc>
                        <a:spcAft>
                          <a:spcPts val="0"/>
                        </a:spcAft>
                      </a:pPr>
                      <a:r>
                        <a:rPr lang="en-GB" sz="2000" dirty="0">
                          <a:solidFill>
                            <a:schemeClr val="tx2"/>
                          </a:solidFill>
                          <a:effectLst/>
                        </a:rPr>
                        <a:t>Fuel Without Additive</a:t>
                      </a:r>
                      <a:endParaRPr lang="ms-MY" sz="2000" dirty="0">
                        <a:solidFill>
                          <a:schemeClr val="tx2"/>
                        </a:solidFill>
                        <a:effectLst/>
                      </a:endParaRPr>
                    </a:p>
                    <a:p>
                      <a:pPr algn="ctr">
                        <a:lnSpc>
                          <a:spcPct val="115000"/>
                        </a:lnSpc>
                        <a:spcAft>
                          <a:spcPts val="0"/>
                        </a:spcAft>
                      </a:pPr>
                      <a:r>
                        <a:rPr lang="en-GB" sz="2000" dirty="0" smtClean="0">
                          <a:solidFill>
                            <a:schemeClr val="tx2"/>
                          </a:solidFill>
                          <a:effectLst/>
                        </a:rPr>
                        <a:t>(µm/</a:t>
                      </a:r>
                      <a:r>
                        <a:rPr lang="en-GB" sz="2000" dirty="0" err="1" smtClean="0">
                          <a:solidFill>
                            <a:schemeClr val="tx2"/>
                          </a:solidFill>
                          <a:effectLst/>
                        </a:rPr>
                        <a:t>yr</a:t>
                      </a:r>
                      <a:r>
                        <a:rPr lang="en-GB" sz="2000" dirty="0">
                          <a:solidFill>
                            <a:schemeClr val="tx2"/>
                          </a:solidFill>
                          <a:effectLst/>
                        </a:rPr>
                        <a:t>)</a:t>
                      </a:r>
                      <a:endParaRPr lang="ms-MY" sz="2000" dirty="0">
                        <a:solidFill>
                          <a:schemeClr val="tx2"/>
                        </a:solidFill>
                        <a:effectLst/>
                        <a:latin typeface="Times New Roman"/>
                        <a:ea typeface="Times New Roman"/>
                        <a:cs typeface="Mangal"/>
                      </a:endParaRPr>
                    </a:p>
                  </a:txBody>
                  <a:tcPr marL="68580" marR="68580" marT="0" marB="0"/>
                </a:tc>
                <a:tc>
                  <a:txBody>
                    <a:bodyPr/>
                    <a:lstStyle/>
                    <a:p>
                      <a:pPr algn="ctr">
                        <a:lnSpc>
                          <a:spcPct val="115000"/>
                        </a:lnSpc>
                        <a:spcAft>
                          <a:spcPts val="0"/>
                        </a:spcAft>
                      </a:pPr>
                      <a:r>
                        <a:rPr lang="en-GB" sz="2000" dirty="0">
                          <a:solidFill>
                            <a:schemeClr val="tx2"/>
                          </a:solidFill>
                          <a:effectLst/>
                        </a:rPr>
                        <a:t>Fuel with TBA additive</a:t>
                      </a:r>
                      <a:endParaRPr lang="ms-MY" sz="2000" dirty="0">
                        <a:solidFill>
                          <a:schemeClr val="tx2"/>
                        </a:solidFill>
                        <a:effectLst/>
                      </a:endParaRPr>
                    </a:p>
                    <a:p>
                      <a:pPr algn="ctr">
                        <a:lnSpc>
                          <a:spcPct val="115000"/>
                        </a:lnSpc>
                        <a:spcAft>
                          <a:spcPts val="0"/>
                        </a:spcAft>
                      </a:pPr>
                      <a:r>
                        <a:rPr lang="en-GB" sz="2000" dirty="0" smtClean="0">
                          <a:solidFill>
                            <a:schemeClr val="tx2"/>
                          </a:solidFill>
                          <a:effectLst/>
                        </a:rPr>
                        <a:t>(µm/</a:t>
                      </a:r>
                      <a:r>
                        <a:rPr lang="en-GB" sz="2000" dirty="0" err="1" smtClean="0">
                          <a:solidFill>
                            <a:schemeClr val="tx2"/>
                          </a:solidFill>
                          <a:effectLst/>
                        </a:rPr>
                        <a:t>yr</a:t>
                      </a:r>
                      <a:r>
                        <a:rPr lang="en-GB" sz="2000" dirty="0">
                          <a:solidFill>
                            <a:schemeClr val="tx2"/>
                          </a:solidFill>
                          <a:effectLst/>
                        </a:rPr>
                        <a:t>)</a:t>
                      </a:r>
                      <a:endParaRPr lang="ms-MY" sz="2000" dirty="0">
                        <a:solidFill>
                          <a:schemeClr val="tx2"/>
                        </a:solidFill>
                        <a:effectLst/>
                        <a:latin typeface="Times New Roman"/>
                        <a:ea typeface="Times New Roman"/>
                        <a:cs typeface="Mangal"/>
                      </a:endParaRPr>
                    </a:p>
                  </a:txBody>
                  <a:tcPr marL="68580" marR="68580" marT="0" marB="0"/>
                </a:tc>
                <a:tc>
                  <a:txBody>
                    <a:bodyPr/>
                    <a:lstStyle/>
                    <a:p>
                      <a:pPr algn="ctr">
                        <a:lnSpc>
                          <a:spcPct val="115000"/>
                        </a:lnSpc>
                        <a:spcAft>
                          <a:spcPts val="0"/>
                        </a:spcAft>
                      </a:pPr>
                      <a:r>
                        <a:rPr lang="en-GB" sz="2000" dirty="0">
                          <a:solidFill>
                            <a:schemeClr val="tx2"/>
                          </a:solidFill>
                          <a:effectLst/>
                        </a:rPr>
                        <a:t>Efficiency of TBA additive (%)</a:t>
                      </a:r>
                      <a:endParaRPr lang="ms-MY" sz="2000" dirty="0">
                        <a:solidFill>
                          <a:schemeClr val="tx2"/>
                        </a:solidFill>
                        <a:effectLst/>
                        <a:latin typeface="Times New Roman"/>
                        <a:ea typeface="Times New Roman"/>
                        <a:cs typeface="Mangal"/>
                      </a:endParaRPr>
                    </a:p>
                  </a:txBody>
                  <a:tcPr marL="68580" marR="68580" marT="0" marB="0"/>
                </a:tc>
                <a:tc>
                  <a:txBody>
                    <a:bodyPr/>
                    <a:lstStyle/>
                    <a:p>
                      <a:pPr algn="ctr">
                        <a:lnSpc>
                          <a:spcPct val="115000"/>
                        </a:lnSpc>
                        <a:spcAft>
                          <a:spcPts val="0"/>
                        </a:spcAft>
                      </a:pPr>
                      <a:r>
                        <a:rPr lang="en-GB" sz="2000" dirty="0">
                          <a:solidFill>
                            <a:schemeClr val="tx2"/>
                          </a:solidFill>
                          <a:effectLst/>
                        </a:rPr>
                        <a:t>Fuel with BTA additive</a:t>
                      </a:r>
                      <a:endParaRPr lang="ms-MY" sz="2000" dirty="0">
                        <a:solidFill>
                          <a:schemeClr val="tx2"/>
                        </a:solidFill>
                        <a:effectLst/>
                      </a:endParaRPr>
                    </a:p>
                    <a:p>
                      <a:pPr algn="ctr">
                        <a:lnSpc>
                          <a:spcPct val="115000"/>
                        </a:lnSpc>
                        <a:spcAft>
                          <a:spcPts val="0"/>
                        </a:spcAft>
                      </a:pPr>
                      <a:r>
                        <a:rPr lang="en-GB" sz="2000" dirty="0" smtClean="0">
                          <a:solidFill>
                            <a:schemeClr val="tx2"/>
                          </a:solidFill>
                          <a:effectLst/>
                        </a:rPr>
                        <a:t>(µm/</a:t>
                      </a:r>
                      <a:r>
                        <a:rPr lang="en-GB" sz="2000" dirty="0" err="1" smtClean="0">
                          <a:solidFill>
                            <a:schemeClr val="tx2"/>
                          </a:solidFill>
                          <a:effectLst/>
                        </a:rPr>
                        <a:t>yr</a:t>
                      </a:r>
                      <a:r>
                        <a:rPr lang="en-GB" sz="2000" dirty="0">
                          <a:solidFill>
                            <a:schemeClr val="tx2"/>
                          </a:solidFill>
                          <a:effectLst/>
                        </a:rPr>
                        <a:t>)</a:t>
                      </a:r>
                      <a:endParaRPr lang="ms-MY" sz="2000" dirty="0">
                        <a:solidFill>
                          <a:schemeClr val="tx2"/>
                        </a:solidFill>
                        <a:effectLst/>
                        <a:latin typeface="Times New Roman"/>
                        <a:ea typeface="Times New Roman"/>
                        <a:cs typeface="Mangal"/>
                      </a:endParaRPr>
                    </a:p>
                  </a:txBody>
                  <a:tcPr marL="68580" marR="68580" marT="0" marB="0"/>
                </a:tc>
                <a:tc>
                  <a:txBody>
                    <a:bodyPr/>
                    <a:lstStyle/>
                    <a:p>
                      <a:pPr algn="ctr">
                        <a:lnSpc>
                          <a:spcPct val="115000"/>
                        </a:lnSpc>
                        <a:spcAft>
                          <a:spcPts val="0"/>
                        </a:spcAft>
                      </a:pPr>
                      <a:r>
                        <a:rPr lang="en-GB" sz="2000" dirty="0">
                          <a:solidFill>
                            <a:schemeClr val="tx2"/>
                          </a:solidFill>
                          <a:effectLst/>
                        </a:rPr>
                        <a:t>Efficiency of BTA additive</a:t>
                      </a:r>
                      <a:endParaRPr lang="ms-MY" sz="2000" dirty="0">
                        <a:solidFill>
                          <a:schemeClr val="tx2"/>
                        </a:solidFill>
                        <a:effectLst/>
                      </a:endParaRPr>
                    </a:p>
                    <a:p>
                      <a:pPr algn="ctr">
                        <a:lnSpc>
                          <a:spcPct val="115000"/>
                        </a:lnSpc>
                        <a:spcAft>
                          <a:spcPts val="0"/>
                        </a:spcAft>
                      </a:pPr>
                      <a:r>
                        <a:rPr lang="en-GB" sz="2000" dirty="0">
                          <a:solidFill>
                            <a:schemeClr val="tx2"/>
                          </a:solidFill>
                          <a:effectLst/>
                        </a:rPr>
                        <a:t>(%)</a:t>
                      </a:r>
                      <a:endParaRPr lang="ms-MY" sz="2000" dirty="0">
                        <a:solidFill>
                          <a:schemeClr val="tx2"/>
                        </a:solidFill>
                        <a:effectLst/>
                        <a:latin typeface="Times New Roman"/>
                        <a:ea typeface="Times New Roman"/>
                        <a:cs typeface="Mangal"/>
                      </a:endParaRPr>
                    </a:p>
                  </a:txBody>
                  <a:tcPr marL="68580" marR="68580" marT="0" marB="0"/>
                </a:tc>
              </a:tr>
              <a:tr h="350573">
                <a:tc>
                  <a:txBody>
                    <a:bodyPr/>
                    <a:lstStyle/>
                    <a:p>
                      <a:pPr algn="l">
                        <a:lnSpc>
                          <a:spcPct val="115000"/>
                        </a:lnSpc>
                        <a:spcBef>
                          <a:spcPts val="600"/>
                        </a:spcBef>
                        <a:spcAft>
                          <a:spcPts val="600"/>
                        </a:spcAft>
                      </a:pPr>
                      <a:r>
                        <a:rPr lang="en-GB" sz="2000" dirty="0">
                          <a:solidFill>
                            <a:schemeClr val="tx2"/>
                          </a:solidFill>
                          <a:effectLst/>
                        </a:rPr>
                        <a:t>B20</a:t>
                      </a:r>
                      <a:endParaRPr lang="ms-MY" sz="2000" dirty="0">
                        <a:solidFill>
                          <a:schemeClr val="tx2"/>
                        </a:solidFill>
                        <a:effectLst/>
                        <a:latin typeface="Times New Roman"/>
                        <a:ea typeface="Times New Roman"/>
                        <a:cs typeface="Mangal"/>
                      </a:endParaRPr>
                    </a:p>
                  </a:txBody>
                  <a:tcPr marL="68580" marR="68580" marT="0" marB="0"/>
                </a:tc>
                <a:tc>
                  <a:txBody>
                    <a:bodyPr/>
                    <a:lstStyle/>
                    <a:p>
                      <a:pPr algn="ctr">
                        <a:lnSpc>
                          <a:spcPct val="115000"/>
                        </a:lnSpc>
                        <a:spcBef>
                          <a:spcPts val="600"/>
                        </a:spcBef>
                        <a:spcAft>
                          <a:spcPts val="600"/>
                        </a:spcAft>
                      </a:pPr>
                      <a:r>
                        <a:rPr lang="en-GB" sz="2000" dirty="0" smtClean="0">
                          <a:solidFill>
                            <a:schemeClr val="tx2"/>
                          </a:solidFill>
                          <a:effectLst/>
                        </a:rPr>
                        <a:t>0. 232</a:t>
                      </a:r>
                      <a:endParaRPr lang="ms-MY" sz="2000" dirty="0">
                        <a:solidFill>
                          <a:schemeClr val="tx2"/>
                        </a:solidFill>
                        <a:effectLst/>
                        <a:latin typeface="Times New Roman"/>
                        <a:ea typeface="Times New Roman"/>
                        <a:cs typeface="Mangal"/>
                      </a:endParaRPr>
                    </a:p>
                  </a:txBody>
                  <a:tcPr marL="68580" marR="68580" marT="0" marB="0"/>
                </a:tc>
                <a:tc>
                  <a:txBody>
                    <a:bodyPr/>
                    <a:lstStyle/>
                    <a:p>
                      <a:pPr algn="ctr">
                        <a:lnSpc>
                          <a:spcPct val="115000"/>
                        </a:lnSpc>
                        <a:spcBef>
                          <a:spcPts val="600"/>
                        </a:spcBef>
                        <a:spcAft>
                          <a:spcPts val="600"/>
                        </a:spcAft>
                      </a:pPr>
                      <a:r>
                        <a:rPr lang="en-GB" sz="2000" dirty="0">
                          <a:solidFill>
                            <a:schemeClr val="tx2"/>
                          </a:solidFill>
                          <a:effectLst/>
                        </a:rPr>
                        <a:t>0</a:t>
                      </a:r>
                      <a:r>
                        <a:rPr lang="en-GB" sz="2000" dirty="0" smtClean="0">
                          <a:solidFill>
                            <a:schemeClr val="tx2"/>
                          </a:solidFill>
                          <a:effectLst/>
                        </a:rPr>
                        <a:t>. 205</a:t>
                      </a:r>
                      <a:endParaRPr lang="ms-MY" sz="2000" dirty="0">
                        <a:solidFill>
                          <a:schemeClr val="tx2"/>
                        </a:solidFill>
                        <a:effectLst/>
                        <a:latin typeface="Times New Roman"/>
                        <a:ea typeface="Times New Roman"/>
                        <a:cs typeface="Mangal"/>
                      </a:endParaRPr>
                    </a:p>
                  </a:txBody>
                  <a:tcPr marL="68580" marR="68580" marT="0" marB="0"/>
                </a:tc>
                <a:tc>
                  <a:txBody>
                    <a:bodyPr/>
                    <a:lstStyle/>
                    <a:p>
                      <a:pPr algn="ctr">
                        <a:lnSpc>
                          <a:spcPct val="115000"/>
                        </a:lnSpc>
                        <a:spcBef>
                          <a:spcPts val="600"/>
                        </a:spcBef>
                        <a:spcAft>
                          <a:spcPts val="600"/>
                        </a:spcAft>
                      </a:pPr>
                      <a:r>
                        <a:rPr lang="en-GB" sz="2000" dirty="0">
                          <a:solidFill>
                            <a:schemeClr val="tx2"/>
                          </a:solidFill>
                          <a:effectLst/>
                        </a:rPr>
                        <a:t>11.64</a:t>
                      </a:r>
                      <a:endParaRPr lang="ms-MY" sz="2000" dirty="0">
                        <a:solidFill>
                          <a:schemeClr val="tx2"/>
                        </a:solidFill>
                        <a:effectLst/>
                        <a:latin typeface="Times New Roman"/>
                        <a:ea typeface="Times New Roman"/>
                        <a:cs typeface="Mangal"/>
                      </a:endParaRPr>
                    </a:p>
                  </a:txBody>
                  <a:tcPr marL="68580" marR="68580" marT="0" marB="0"/>
                </a:tc>
                <a:tc>
                  <a:txBody>
                    <a:bodyPr/>
                    <a:lstStyle/>
                    <a:p>
                      <a:pPr algn="ctr">
                        <a:lnSpc>
                          <a:spcPct val="115000"/>
                        </a:lnSpc>
                        <a:spcBef>
                          <a:spcPts val="600"/>
                        </a:spcBef>
                        <a:spcAft>
                          <a:spcPts val="600"/>
                        </a:spcAft>
                      </a:pPr>
                      <a:r>
                        <a:rPr lang="en-GB" sz="2000" dirty="0">
                          <a:solidFill>
                            <a:schemeClr val="tx2"/>
                          </a:solidFill>
                          <a:effectLst/>
                        </a:rPr>
                        <a:t>0</a:t>
                      </a:r>
                      <a:r>
                        <a:rPr lang="en-GB" sz="2000" dirty="0" smtClean="0">
                          <a:solidFill>
                            <a:schemeClr val="tx2"/>
                          </a:solidFill>
                          <a:effectLst/>
                        </a:rPr>
                        <a:t>. 202</a:t>
                      </a:r>
                      <a:endParaRPr lang="ms-MY" sz="2000" dirty="0">
                        <a:solidFill>
                          <a:schemeClr val="tx2"/>
                        </a:solidFill>
                        <a:effectLst/>
                        <a:latin typeface="Times New Roman"/>
                        <a:ea typeface="Times New Roman"/>
                        <a:cs typeface="Mangal"/>
                      </a:endParaRPr>
                    </a:p>
                  </a:txBody>
                  <a:tcPr marL="68580" marR="68580" marT="0" marB="0"/>
                </a:tc>
                <a:tc>
                  <a:txBody>
                    <a:bodyPr/>
                    <a:lstStyle/>
                    <a:p>
                      <a:pPr algn="ctr">
                        <a:lnSpc>
                          <a:spcPct val="115000"/>
                        </a:lnSpc>
                        <a:spcBef>
                          <a:spcPts val="600"/>
                        </a:spcBef>
                        <a:spcAft>
                          <a:spcPts val="600"/>
                        </a:spcAft>
                      </a:pPr>
                      <a:r>
                        <a:rPr lang="en-GB" sz="2000" dirty="0">
                          <a:solidFill>
                            <a:schemeClr val="tx2"/>
                          </a:solidFill>
                          <a:effectLst/>
                        </a:rPr>
                        <a:t>12.93</a:t>
                      </a:r>
                      <a:endParaRPr lang="ms-MY" sz="2000" dirty="0">
                        <a:solidFill>
                          <a:schemeClr val="tx2"/>
                        </a:solidFill>
                        <a:effectLst/>
                        <a:latin typeface="Times New Roman"/>
                        <a:ea typeface="Times New Roman"/>
                        <a:cs typeface="Mangal"/>
                      </a:endParaRPr>
                    </a:p>
                  </a:txBody>
                  <a:tcPr marL="68580" marR="68580" marT="0" marB="0"/>
                </a:tc>
              </a:tr>
              <a:tr h="350573">
                <a:tc>
                  <a:txBody>
                    <a:bodyPr/>
                    <a:lstStyle/>
                    <a:p>
                      <a:pPr algn="l">
                        <a:lnSpc>
                          <a:spcPct val="115000"/>
                        </a:lnSpc>
                        <a:spcBef>
                          <a:spcPts val="600"/>
                        </a:spcBef>
                        <a:spcAft>
                          <a:spcPts val="600"/>
                        </a:spcAft>
                      </a:pPr>
                      <a:r>
                        <a:rPr lang="en-GB" sz="2000" dirty="0">
                          <a:solidFill>
                            <a:schemeClr val="tx2"/>
                          </a:solidFill>
                          <a:effectLst/>
                        </a:rPr>
                        <a:t>B100</a:t>
                      </a:r>
                      <a:endParaRPr lang="ms-MY" sz="2000" dirty="0">
                        <a:solidFill>
                          <a:schemeClr val="tx2"/>
                        </a:solidFill>
                        <a:effectLst/>
                        <a:latin typeface="Times New Roman"/>
                        <a:ea typeface="Times New Roman"/>
                        <a:cs typeface="Mangal"/>
                      </a:endParaRPr>
                    </a:p>
                  </a:txBody>
                  <a:tcPr marL="68580" marR="68580" marT="0" marB="0"/>
                </a:tc>
                <a:tc>
                  <a:txBody>
                    <a:bodyPr/>
                    <a:lstStyle/>
                    <a:p>
                      <a:pPr algn="ctr">
                        <a:lnSpc>
                          <a:spcPct val="115000"/>
                        </a:lnSpc>
                        <a:spcBef>
                          <a:spcPts val="600"/>
                        </a:spcBef>
                        <a:spcAft>
                          <a:spcPts val="600"/>
                        </a:spcAft>
                      </a:pPr>
                      <a:r>
                        <a:rPr lang="en-GB" sz="2000" dirty="0">
                          <a:solidFill>
                            <a:schemeClr val="tx2"/>
                          </a:solidFill>
                          <a:effectLst/>
                        </a:rPr>
                        <a:t>0</a:t>
                      </a:r>
                      <a:r>
                        <a:rPr lang="en-GB" sz="2000" dirty="0" smtClean="0">
                          <a:solidFill>
                            <a:schemeClr val="tx2"/>
                          </a:solidFill>
                          <a:effectLst/>
                        </a:rPr>
                        <a:t>. 257</a:t>
                      </a:r>
                      <a:endParaRPr lang="ms-MY" sz="2000" dirty="0">
                        <a:solidFill>
                          <a:schemeClr val="tx2"/>
                        </a:solidFill>
                        <a:effectLst/>
                        <a:latin typeface="Times New Roman"/>
                        <a:ea typeface="Times New Roman"/>
                        <a:cs typeface="Mangal"/>
                      </a:endParaRPr>
                    </a:p>
                  </a:txBody>
                  <a:tcPr marL="68580" marR="68580" marT="0" marB="0"/>
                </a:tc>
                <a:tc>
                  <a:txBody>
                    <a:bodyPr/>
                    <a:lstStyle/>
                    <a:p>
                      <a:pPr algn="ctr">
                        <a:lnSpc>
                          <a:spcPct val="115000"/>
                        </a:lnSpc>
                        <a:spcBef>
                          <a:spcPts val="600"/>
                        </a:spcBef>
                        <a:spcAft>
                          <a:spcPts val="600"/>
                        </a:spcAft>
                      </a:pPr>
                      <a:r>
                        <a:rPr lang="en-GB" sz="2000" dirty="0">
                          <a:solidFill>
                            <a:schemeClr val="tx2"/>
                          </a:solidFill>
                          <a:effectLst/>
                        </a:rPr>
                        <a:t>0</a:t>
                      </a:r>
                      <a:r>
                        <a:rPr lang="en-GB" sz="2000" dirty="0" smtClean="0">
                          <a:solidFill>
                            <a:schemeClr val="tx2"/>
                          </a:solidFill>
                          <a:effectLst/>
                        </a:rPr>
                        <a:t>. 240</a:t>
                      </a:r>
                      <a:endParaRPr lang="ms-MY" sz="2000" dirty="0">
                        <a:solidFill>
                          <a:schemeClr val="tx2"/>
                        </a:solidFill>
                        <a:effectLst/>
                        <a:latin typeface="Times New Roman"/>
                        <a:ea typeface="Times New Roman"/>
                        <a:cs typeface="Mangal"/>
                      </a:endParaRPr>
                    </a:p>
                  </a:txBody>
                  <a:tcPr marL="68580" marR="68580" marT="0" marB="0"/>
                </a:tc>
                <a:tc>
                  <a:txBody>
                    <a:bodyPr/>
                    <a:lstStyle/>
                    <a:p>
                      <a:pPr algn="ctr">
                        <a:lnSpc>
                          <a:spcPct val="115000"/>
                        </a:lnSpc>
                        <a:spcBef>
                          <a:spcPts val="600"/>
                        </a:spcBef>
                        <a:spcAft>
                          <a:spcPts val="600"/>
                        </a:spcAft>
                      </a:pPr>
                      <a:r>
                        <a:rPr lang="en-GB" sz="2000" dirty="0">
                          <a:solidFill>
                            <a:schemeClr val="tx2"/>
                          </a:solidFill>
                          <a:effectLst/>
                        </a:rPr>
                        <a:t>6.61</a:t>
                      </a:r>
                      <a:endParaRPr lang="ms-MY" sz="2000" dirty="0">
                        <a:solidFill>
                          <a:schemeClr val="tx2"/>
                        </a:solidFill>
                        <a:effectLst/>
                        <a:latin typeface="Times New Roman"/>
                        <a:ea typeface="Times New Roman"/>
                        <a:cs typeface="Mangal"/>
                      </a:endParaRPr>
                    </a:p>
                  </a:txBody>
                  <a:tcPr marL="68580" marR="68580" marT="0" marB="0"/>
                </a:tc>
                <a:tc>
                  <a:txBody>
                    <a:bodyPr/>
                    <a:lstStyle/>
                    <a:p>
                      <a:pPr algn="ctr">
                        <a:lnSpc>
                          <a:spcPct val="115000"/>
                        </a:lnSpc>
                        <a:spcBef>
                          <a:spcPts val="600"/>
                        </a:spcBef>
                        <a:spcAft>
                          <a:spcPts val="600"/>
                        </a:spcAft>
                      </a:pPr>
                      <a:r>
                        <a:rPr lang="en-GB" sz="2000" dirty="0">
                          <a:solidFill>
                            <a:schemeClr val="tx2"/>
                          </a:solidFill>
                          <a:effectLst/>
                        </a:rPr>
                        <a:t>0</a:t>
                      </a:r>
                      <a:r>
                        <a:rPr lang="en-GB" sz="2000" dirty="0" smtClean="0">
                          <a:solidFill>
                            <a:schemeClr val="tx2"/>
                          </a:solidFill>
                          <a:effectLst/>
                        </a:rPr>
                        <a:t>. 234</a:t>
                      </a:r>
                      <a:endParaRPr lang="ms-MY" sz="2000" dirty="0">
                        <a:solidFill>
                          <a:schemeClr val="tx2"/>
                        </a:solidFill>
                        <a:effectLst/>
                        <a:latin typeface="Times New Roman"/>
                        <a:ea typeface="Times New Roman"/>
                        <a:cs typeface="Mangal"/>
                      </a:endParaRPr>
                    </a:p>
                  </a:txBody>
                  <a:tcPr marL="68580" marR="68580" marT="0" marB="0"/>
                </a:tc>
                <a:tc>
                  <a:txBody>
                    <a:bodyPr/>
                    <a:lstStyle/>
                    <a:p>
                      <a:pPr algn="ctr">
                        <a:lnSpc>
                          <a:spcPct val="115000"/>
                        </a:lnSpc>
                        <a:spcBef>
                          <a:spcPts val="600"/>
                        </a:spcBef>
                        <a:spcAft>
                          <a:spcPts val="600"/>
                        </a:spcAft>
                      </a:pPr>
                      <a:r>
                        <a:rPr lang="en-GB" sz="2000" dirty="0">
                          <a:solidFill>
                            <a:schemeClr val="tx2"/>
                          </a:solidFill>
                          <a:effectLst/>
                        </a:rPr>
                        <a:t>8.95</a:t>
                      </a:r>
                      <a:endParaRPr lang="ms-MY" sz="2000" dirty="0">
                        <a:solidFill>
                          <a:schemeClr val="tx2"/>
                        </a:solidFill>
                        <a:effectLst/>
                        <a:latin typeface="Times New Roman"/>
                        <a:ea typeface="Times New Roman"/>
                        <a:cs typeface="Mangal"/>
                      </a:endParaRPr>
                    </a:p>
                  </a:txBody>
                  <a:tcPr marL="68580" marR="68580" marT="0" marB="0"/>
                </a:tc>
              </a:tr>
            </a:tbl>
          </a:graphicData>
        </a:graphic>
      </p:graphicFrame>
      <p:sp>
        <p:nvSpPr>
          <p:cNvPr id="26659" name="Rectangle 3"/>
          <p:cNvSpPr>
            <a:spLocks noChangeArrowheads="1"/>
          </p:cNvSpPr>
          <p:nvPr/>
        </p:nvSpPr>
        <p:spPr bwMode="auto">
          <a:xfrm>
            <a:off x="1676400" y="4267200"/>
            <a:ext cx="609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marL="363538" indent="-363538" algn="just" eaLnBrk="1" hangingPunct="1">
              <a:buFont typeface="Arial" charset="0"/>
              <a:buChar char="•"/>
            </a:pPr>
            <a:r>
              <a:rPr lang="en-US" altLang="ms-MY" sz="2400" dirty="0" smtClean="0"/>
              <a:t>BTA </a:t>
            </a:r>
            <a:r>
              <a:rPr lang="en-US" altLang="ms-MY" sz="2400" dirty="0"/>
              <a:t>is more effective </a:t>
            </a:r>
            <a:r>
              <a:rPr lang="en-US" altLang="ms-MY" sz="2400" b="0" dirty="0"/>
              <a:t>while copper </a:t>
            </a:r>
            <a:r>
              <a:rPr lang="en-US" altLang="ms-MY" sz="2400" b="0" dirty="0" smtClean="0"/>
              <a:t>is exposed </a:t>
            </a:r>
            <a:r>
              <a:rPr lang="en-US" altLang="ms-MY" sz="2400" b="0" dirty="0"/>
              <a:t>for 1440 h in biodiesel.  </a:t>
            </a:r>
            <a:endParaRPr lang="en-US" altLang="ms-MY" sz="2400" b="0" dirty="0" smtClean="0"/>
          </a:p>
          <a:p>
            <a:pPr algn="just" eaLnBrk="1" hangingPunct="1">
              <a:buFont typeface="Arial" charset="0"/>
              <a:buChar char="•"/>
            </a:pPr>
            <a:endParaRPr lang="en-MY" altLang="ms-MY" sz="2400" b="0" dirty="0"/>
          </a:p>
        </p:txBody>
      </p:sp>
    </p:spTree>
    <p:extLst>
      <p:ext uri="{BB962C8B-B14F-4D97-AF65-F5344CB8AC3E}">
        <p14:creationId xmlns:p14="http://schemas.microsoft.com/office/powerpoint/2010/main" val="13932556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6"/>
          <p:cNvSpPr txBox="1">
            <a:spLocks noGrp="1" noChangeArrowheads="1"/>
          </p:cNvSpPr>
          <p:nvPr/>
        </p:nvSpPr>
        <p:spPr bwMode="auto">
          <a:xfrm>
            <a:off x="65532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r">
              <a:spcBef>
                <a:spcPct val="0"/>
              </a:spcBef>
              <a:buClrTx/>
              <a:buSzTx/>
              <a:buFontTx/>
              <a:buNone/>
            </a:pPr>
            <a:fld id="{F50A05BB-D1DE-4C92-BD28-327E33C8BED9}" type="slidenum">
              <a:rPr lang="en-US" altLang="ms-MY" sz="1400" b="0">
                <a:latin typeface="Times New Roman" pitchFamily="18" charset="0"/>
              </a:rPr>
              <a:pPr algn="r">
                <a:spcBef>
                  <a:spcPct val="0"/>
                </a:spcBef>
                <a:buClrTx/>
                <a:buSzTx/>
                <a:buFontTx/>
                <a:buNone/>
              </a:pPr>
              <a:t>16</a:t>
            </a:fld>
            <a:endParaRPr lang="en-US" altLang="ms-MY" sz="1400" b="0">
              <a:latin typeface="Times New Roman" pitchFamily="18" charset="0"/>
            </a:endParaRPr>
          </a:p>
        </p:txBody>
      </p:sp>
      <p:sp>
        <p:nvSpPr>
          <p:cNvPr id="2" name="Slide Number Placeholder 1"/>
          <p:cNvSpPr>
            <a:spLocks noGrp="1"/>
          </p:cNvSpPr>
          <p:nvPr>
            <p:ph type="sldNum" sz="quarter" idx="12"/>
          </p:nvPr>
        </p:nvSpPr>
        <p:spPr/>
        <p:txBody>
          <a:bodyPr/>
          <a:lstStyle/>
          <a:p>
            <a:pPr>
              <a:defRPr/>
            </a:pPr>
            <a:fld id="{79B5C1CE-1289-42B0-88F1-63A53E9BABB7}" type="slidenum">
              <a:rPr lang="en-US" smtClean="0"/>
              <a:pPr>
                <a:defRPr/>
              </a:pPr>
              <a:t>16</a:t>
            </a:fld>
            <a:endParaRPr lang="en-US"/>
          </a:p>
        </p:txBody>
      </p:sp>
      <p:sp>
        <p:nvSpPr>
          <p:cNvPr id="4" name="Rectangle 3"/>
          <p:cNvSpPr/>
          <p:nvPr/>
        </p:nvSpPr>
        <p:spPr>
          <a:xfrm>
            <a:off x="457200" y="4621213"/>
            <a:ext cx="8001000" cy="1631950"/>
          </a:xfrm>
          <a:prstGeom prst="rect">
            <a:avLst/>
          </a:prstGeom>
        </p:spPr>
        <p:txBody>
          <a:bodyPr>
            <a:spAutoFit/>
          </a:bodyPr>
          <a:lstStyle/>
          <a:p>
            <a:pPr>
              <a:defRPr/>
            </a:pPr>
            <a:r>
              <a:rPr lang="en-US" sz="2000" dirty="0"/>
              <a:t>Findings:</a:t>
            </a:r>
          </a:p>
          <a:p>
            <a:pPr marL="363538" indent="-363538" algn="just">
              <a:buFont typeface="Arial" panose="020B0604020202020204" pitchFamily="34" charset="0"/>
              <a:buChar char="•"/>
              <a:defRPr/>
            </a:pPr>
            <a:r>
              <a:rPr lang="en-US" sz="2000" b="0" dirty="0"/>
              <a:t>Appearances of the coupons have been changed after exposure to diesel and biodiesel blends. </a:t>
            </a:r>
          </a:p>
          <a:p>
            <a:pPr marL="363538" indent="-363538" algn="just">
              <a:buFont typeface="Arial" panose="020B0604020202020204" pitchFamily="34" charset="0"/>
              <a:buChar char="•"/>
              <a:defRPr/>
            </a:pPr>
            <a:r>
              <a:rPr lang="en-US" sz="2000" b="0" dirty="0"/>
              <a:t>This could be attributed to the formation of corrosion products on the metal surfaces. </a:t>
            </a:r>
            <a:endParaRPr lang="ms-MY" sz="2000" dirty="0"/>
          </a:p>
        </p:txBody>
      </p:sp>
      <p:pic>
        <p:nvPicPr>
          <p:cNvPr id="2765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36550"/>
            <a:ext cx="5838825" cy="399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33662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6"/>
          <p:cNvSpPr txBox="1">
            <a:spLocks noGrp="1" noChangeArrowheads="1"/>
          </p:cNvSpPr>
          <p:nvPr/>
        </p:nvSpPr>
        <p:spPr bwMode="auto">
          <a:xfrm>
            <a:off x="65532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r">
              <a:spcBef>
                <a:spcPct val="0"/>
              </a:spcBef>
              <a:buClrTx/>
              <a:buSzTx/>
              <a:buFontTx/>
              <a:buNone/>
            </a:pPr>
            <a:fld id="{7729561F-5179-4B74-8BEA-AC31B1F16F1E}" type="slidenum">
              <a:rPr lang="en-US" altLang="ms-MY" sz="1400" b="0">
                <a:latin typeface="Times New Roman" pitchFamily="18" charset="0"/>
              </a:rPr>
              <a:pPr algn="r">
                <a:spcBef>
                  <a:spcPct val="0"/>
                </a:spcBef>
                <a:buClrTx/>
                <a:buSzTx/>
                <a:buFontTx/>
                <a:buNone/>
              </a:pPr>
              <a:t>17</a:t>
            </a:fld>
            <a:endParaRPr lang="en-US" altLang="ms-MY" sz="1400" b="0">
              <a:latin typeface="Times New Roman" pitchFamily="18" charset="0"/>
            </a:endParaRPr>
          </a:p>
        </p:txBody>
      </p:sp>
      <p:sp>
        <p:nvSpPr>
          <p:cNvPr id="2" name="Slide Number Placeholder 1"/>
          <p:cNvSpPr>
            <a:spLocks noGrp="1"/>
          </p:cNvSpPr>
          <p:nvPr>
            <p:ph type="sldNum" sz="quarter" idx="12"/>
          </p:nvPr>
        </p:nvSpPr>
        <p:spPr/>
        <p:txBody>
          <a:bodyPr/>
          <a:lstStyle/>
          <a:p>
            <a:pPr>
              <a:defRPr/>
            </a:pPr>
            <a:fld id="{8BA64260-AB58-4F32-A2F5-106BA84F4D86}" type="slidenum">
              <a:rPr lang="en-US" smtClean="0"/>
              <a:pPr>
                <a:defRPr/>
              </a:pPr>
              <a:t>17</a:t>
            </a:fld>
            <a:endParaRPr lang="en-US"/>
          </a:p>
        </p:txBody>
      </p:sp>
      <p:sp>
        <p:nvSpPr>
          <p:cNvPr id="4" name="Rectangle 3"/>
          <p:cNvSpPr/>
          <p:nvPr/>
        </p:nvSpPr>
        <p:spPr>
          <a:xfrm>
            <a:off x="457200" y="4621213"/>
            <a:ext cx="8001000" cy="1938337"/>
          </a:xfrm>
          <a:prstGeom prst="rect">
            <a:avLst/>
          </a:prstGeom>
        </p:spPr>
        <p:txBody>
          <a:bodyPr>
            <a:spAutoFit/>
          </a:bodyPr>
          <a:lstStyle/>
          <a:p>
            <a:pPr>
              <a:defRPr/>
            </a:pPr>
            <a:r>
              <a:rPr lang="en-US" sz="2000" dirty="0"/>
              <a:t>Findings:</a:t>
            </a:r>
          </a:p>
          <a:p>
            <a:pPr marL="363538" indent="-363538" algn="just">
              <a:buFont typeface="Arial" panose="020B0604020202020204" pitchFamily="34" charset="0"/>
              <a:buChar char="•"/>
              <a:defRPr/>
            </a:pPr>
            <a:r>
              <a:rPr lang="en-US" sz="2000" b="0" dirty="0"/>
              <a:t>In absence of additives (TBA and BTA ) PB in B20 and B100 forms dark corrosion product. Presence of additives makes the appearances lighter. </a:t>
            </a:r>
          </a:p>
          <a:p>
            <a:pPr marL="363538" indent="-363538" algn="just">
              <a:buFont typeface="Arial" panose="020B0604020202020204" pitchFamily="34" charset="0"/>
              <a:buChar char="•"/>
              <a:defRPr/>
            </a:pPr>
            <a:r>
              <a:rPr lang="en-US" sz="2000" dirty="0">
                <a:solidFill>
                  <a:srgbClr val="FF0000"/>
                </a:solidFill>
              </a:rPr>
              <a:t>BTA is effective </a:t>
            </a:r>
            <a:r>
              <a:rPr lang="en-US" sz="2000" b="0" dirty="0"/>
              <a:t>in reducing the formation of dark corrosion products. </a:t>
            </a:r>
            <a:endParaRPr lang="ms-MY" sz="2000" dirty="0"/>
          </a:p>
        </p:txBody>
      </p:sp>
      <p:pic>
        <p:nvPicPr>
          <p:cNvPr id="2867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3988"/>
            <a:ext cx="6705600" cy="422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0955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6"/>
          <p:cNvSpPr txBox="1">
            <a:spLocks noGrp="1" noChangeArrowheads="1"/>
          </p:cNvSpPr>
          <p:nvPr/>
        </p:nvSpPr>
        <p:spPr bwMode="auto">
          <a:xfrm>
            <a:off x="65532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r">
              <a:spcBef>
                <a:spcPct val="0"/>
              </a:spcBef>
              <a:buClrTx/>
              <a:buSzTx/>
              <a:buFontTx/>
              <a:buNone/>
            </a:pPr>
            <a:fld id="{7731B124-2F01-4F22-A52E-52E17EECB2F5}" type="slidenum">
              <a:rPr lang="en-US" altLang="ms-MY" sz="1400" b="0">
                <a:latin typeface="Times New Roman" pitchFamily="18" charset="0"/>
              </a:rPr>
              <a:pPr algn="r">
                <a:spcBef>
                  <a:spcPct val="0"/>
                </a:spcBef>
                <a:buClrTx/>
                <a:buSzTx/>
                <a:buFontTx/>
                <a:buNone/>
              </a:pPr>
              <a:t>18</a:t>
            </a:fld>
            <a:endParaRPr lang="en-US" altLang="ms-MY" sz="1400" b="0">
              <a:latin typeface="Times New Roman" pitchFamily="18" charset="0"/>
            </a:endParaRPr>
          </a:p>
        </p:txBody>
      </p:sp>
      <p:sp>
        <p:nvSpPr>
          <p:cNvPr id="2" name="Slide Number Placeholder 1"/>
          <p:cNvSpPr>
            <a:spLocks noGrp="1"/>
          </p:cNvSpPr>
          <p:nvPr>
            <p:ph type="sldNum" sz="quarter" idx="12"/>
          </p:nvPr>
        </p:nvSpPr>
        <p:spPr/>
        <p:txBody>
          <a:bodyPr/>
          <a:lstStyle/>
          <a:p>
            <a:pPr>
              <a:defRPr/>
            </a:pPr>
            <a:fld id="{E3D19795-9824-4DBD-969D-F5BBACBEE4F8}" type="slidenum">
              <a:rPr lang="en-US" smtClean="0"/>
              <a:pPr>
                <a:defRPr/>
              </a:pPr>
              <a:t>18</a:t>
            </a:fld>
            <a:endParaRPr lang="en-US"/>
          </a:p>
        </p:txBody>
      </p:sp>
      <p:sp>
        <p:nvSpPr>
          <p:cNvPr id="29701" name="Rectangle 3"/>
          <p:cNvSpPr>
            <a:spLocks noChangeArrowheads="1"/>
          </p:cNvSpPr>
          <p:nvPr/>
        </p:nvSpPr>
        <p:spPr bwMode="auto">
          <a:xfrm>
            <a:off x="3749675" y="100013"/>
            <a:ext cx="1504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en-US" altLang="ms-MY" sz="1800">
                <a:latin typeface="Arial" charset="0"/>
              </a:rPr>
              <a:t>SEM results</a:t>
            </a:r>
            <a:endParaRPr lang="ms-MY" altLang="ms-MY" sz="1800">
              <a:latin typeface="Arial" charset="0"/>
            </a:endParaRPr>
          </a:p>
        </p:txBody>
      </p:sp>
      <p:pic>
        <p:nvPicPr>
          <p:cNvPr id="2970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8450" y="469900"/>
            <a:ext cx="5867400" cy="484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04800" y="5313363"/>
            <a:ext cx="7620000" cy="1200150"/>
          </a:xfrm>
          <a:prstGeom prst="rect">
            <a:avLst/>
          </a:prstGeom>
        </p:spPr>
        <p:txBody>
          <a:bodyPr>
            <a:spAutoFit/>
          </a:bodyPr>
          <a:lstStyle/>
          <a:p>
            <a:pPr>
              <a:defRPr/>
            </a:pPr>
            <a:r>
              <a:rPr lang="en-US" dirty="0"/>
              <a:t>Findings:</a:t>
            </a:r>
          </a:p>
          <a:p>
            <a:pPr marL="363538" indent="-363538" algn="just">
              <a:buFont typeface="Arial" panose="020B0604020202020204" pitchFamily="34" charset="0"/>
              <a:buChar char="•"/>
              <a:defRPr/>
            </a:pPr>
            <a:r>
              <a:rPr lang="en-US" b="0" dirty="0"/>
              <a:t>Scratches are available on as-received coupon but not in fuel exposed surfaces.</a:t>
            </a:r>
          </a:p>
          <a:p>
            <a:pPr marL="363538" indent="-363538" algn="just">
              <a:buFont typeface="Arial" panose="020B0604020202020204" pitchFamily="34" charset="0"/>
              <a:buChar char="•"/>
              <a:defRPr/>
            </a:pPr>
            <a:r>
              <a:rPr lang="en-US" b="0" dirty="0"/>
              <a:t>Coupon in B100 is degraded more.  </a:t>
            </a:r>
          </a:p>
        </p:txBody>
      </p:sp>
    </p:spTree>
    <p:extLst>
      <p:ext uri="{BB962C8B-B14F-4D97-AF65-F5344CB8AC3E}">
        <p14:creationId xmlns:p14="http://schemas.microsoft.com/office/powerpoint/2010/main" val="16400296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p:cNvSpPr txBox="1">
            <a:spLocks noGrp="1" noChangeArrowheads="1"/>
          </p:cNvSpPr>
          <p:nvPr/>
        </p:nvSpPr>
        <p:spPr bwMode="auto">
          <a:xfrm>
            <a:off x="65532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r">
              <a:spcBef>
                <a:spcPct val="0"/>
              </a:spcBef>
              <a:buClrTx/>
              <a:buSzTx/>
              <a:buFontTx/>
              <a:buNone/>
            </a:pPr>
            <a:fld id="{1990EF34-2F76-4A70-A0C9-78D3FFE3EA6E}" type="slidenum">
              <a:rPr lang="en-US" altLang="ms-MY" sz="1400" b="0">
                <a:latin typeface="Times New Roman" pitchFamily="18" charset="0"/>
              </a:rPr>
              <a:pPr algn="r">
                <a:spcBef>
                  <a:spcPct val="0"/>
                </a:spcBef>
                <a:buClrTx/>
                <a:buSzTx/>
                <a:buFontTx/>
                <a:buNone/>
              </a:pPr>
              <a:t>19</a:t>
            </a:fld>
            <a:endParaRPr lang="en-US" altLang="ms-MY" sz="1400" b="0">
              <a:latin typeface="Times New Roman" pitchFamily="18" charset="0"/>
            </a:endParaRPr>
          </a:p>
        </p:txBody>
      </p:sp>
      <p:sp>
        <p:nvSpPr>
          <p:cNvPr id="2" name="Slide Number Placeholder 1"/>
          <p:cNvSpPr>
            <a:spLocks noGrp="1"/>
          </p:cNvSpPr>
          <p:nvPr>
            <p:ph type="sldNum" sz="quarter" idx="12"/>
          </p:nvPr>
        </p:nvSpPr>
        <p:spPr/>
        <p:txBody>
          <a:bodyPr/>
          <a:lstStyle/>
          <a:p>
            <a:pPr>
              <a:defRPr/>
            </a:pPr>
            <a:fld id="{DD7E3D3D-53EC-42E3-866C-387614C375C9}" type="slidenum">
              <a:rPr lang="en-US" smtClean="0"/>
              <a:pPr>
                <a:defRPr/>
              </a:pPr>
              <a:t>19</a:t>
            </a:fld>
            <a:endParaRPr lang="en-US"/>
          </a:p>
        </p:txBody>
      </p:sp>
      <p:sp>
        <p:nvSpPr>
          <p:cNvPr id="30725" name="Rectangle 3"/>
          <p:cNvSpPr>
            <a:spLocks noChangeArrowheads="1"/>
          </p:cNvSpPr>
          <p:nvPr/>
        </p:nvSpPr>
        <p:spPr bwMode="auto">
          <a:xfrm>
            <a:off x="3749675" y="100013"/>
            <a:ext cx="1504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en-US" altLang="ms-MY" sz="1800">
                <a:latin typeface="Arial" charset="0"/>
              </a:rPr>
              <a:t>SEM results</a:t>
            </a:r>
            <a:endParaRPr lang="ms-MY" altLang="ms-MY" sz="1800">
              <a:latin typeface="Arial" charset="0"/>
            </a:endParaRPr>
          </a:p>
        </p:txBody>
      </p:sp>
      <p:pic>
        <p:nvPicPr>
          <p:cNvPr id="3072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685800"/>
            <a:ext cx="67818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723900" y="5257800"/>
            <a:ext cx="7620000" cy="1200150"/>
          </a:xfrm>
          <a:prstGeom prst="rect">
            <a:avLst/>
          </a:prstGeom>
        </p:spPr>
        <p:txBody>
          <a:bodyPr>
            <a:spAutoFit/>
          </a:bodyPr>
          <a:lstStyle/>
          <a:p>
            <a:pPr>
              <a:defRPr/>
            </a:pPr>
            <a:r>
              <a:rPr lang="en-US" dirty="0"/>
              <a:t>Findings:</a:t>
            </a:r>
          </a:p>
          <a:p>
            <a:pPr marL="363538" indent="-363538" algn="just">
              <a:buFont typeface="Arial" panose="020B0604020202020204" pitchFamily="34" charset="0"/>
              <a:buChar char="•"/>
              <a:defRPr/>
            </a:pPr>
            <a:r>
              <a:rPr lang="en-US" b="0" dirty="0"/>
              <a:t>BTA doped biodiesel and its blend cause less corrosion attack on PB.</a:t>
            </a:r>
          </a:p>
          <a:p>
            <a:pPr marL="363538" indent="-363538" algn="just">
              <a:buFont typeface="Arial" panose="020B0604020202020204" pitchFamily="34" charset="0"/>
              <a:buChar char="•"/>
              <a:defRPr/>
            </a:pPr>
            <a:r>
              <a:rPr lang="en-US" altLang="ms-MY" b="0" dirty="0"/>
              <a:t>Corrosion attack in BTA doped B100 is comparatively less than that in B100 and TBA doped B100.</a:t>
            </a:r>
            <a:r>
              <a:rPr lang="en-US" b="0" dirty="0"/>
              <a:t> </a:t>
            </a:r>
          </a:p>
        </p:txBody>
      </p:sp>
    </p:spTree>
    <p:extLst>
      <p:ext uri="{BB962C8B-B14F-4D97-AF65-F5344CB8AC3E}">
        <p14:creationId xmlns:p14="http://schemas.microsoft.com/office/powerpoint/2010/main" val="6219921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txBox="1">
            <a:spLocks noGrp="1" noChangeArrowheads="1"/>
          </p:cNvSpPr>
          <p:nvPr/>
        </p:nvSpPr>
        <p:spPr bwMode="auto">
          <a:xfrm>
            <a:off x="65532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r">
              <a:spcBef>
                <a:spcPct val="0"/>
              </a:spcBef>
              <a:buClrTx/>
              <a:buSzTx/>
              <a:buFontTx/>
              <a:buNone/>
            </a:pPr>
            <a:fld id="{A51C8111-382C-4B47-BECC-D55860884EAB}" type="slidenum">
              <a:rPr lang="en-US" altLang="ms-MY" sz="1400" b="0">
                <a:latin typeface="Times New Roman" pitchFamily="18" charset="0"/>
              </a:rPr>
              <a:pPr algn="r">
                <a:spcBef>
                  <a:spcPct val="0"/>
                </a:spcBef>
                <a:buClrTx/>
                <a:buSzTx/>
                <a:buFontTx/>
                <a:buNone/>
              </a:pPr>
              <a:t>20</a:t>
            </a:fld>
            <a:endParaRPr lang="en-US" altLang="ms-MY" sz="1400" b="0">
              <a:latin typeface="Times New Roman" pitchFamily="18" charset="0"/>
            </a:endParaRPr>
          </a:p>
        </p:txBody>
      </p:sp>
      <p:sp>
        <p:nvSpPr>
          <p:cNvPr id="2" name="Slide Number Placeholder 1"/>
          <p:cNvSpPr>
            <a:spLocks noGrp="1"/>
          </p:cNvSpPr>
          <p:nvPr>
            <p:ph type="sldNum" sz="quarter" idx="12"/>
          </p:nvPr>
        </p:nvSpPr>
        <p:spPr/>
        <p:txBody>
          <a:bodyPr/>
          <a:lstStyle/>
          <a:p>
            <a:pPr>
              <a:defRPr/>
            </a:pPr>
            <a:fld id="{3038EB9B-3124-48C4-B1C7-E790839E4585}" type="slidenum">
              <a:rPr lang="en-US" smtClean="0"/>
              <a:pPr>
                <a:defRPr/>
              </a:pPr>
              <a:t>20</a:t>
            </a:fld>
            <a:endParaRPr lang="en-US"/>
          </a:p>
        </p:txBody>
      </p:sp>
      <p:sp>
        <p:nvSpPr>
          <p:cNvPr id="31749" name="Rectangle 3"/>
          <p:cNvSpPr>
            <a:spLocks noChangeArrowheads="1"/>
          </p:cNvSpPr>
          <p:nvPr/>
        </p:nvSpPr>
        <p:spPr bwMode="auto">
          <a:xfrm>
            <a:off x="3749675" y="100013"/>
            <a:ext cx="1479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en-US" altLang="ms-MY" sz="1800">
                <a:latin typeface="Arial" charset="0"/>
              </a:rPr>
              <a:t>EDS results</a:t>
            </a:r>
            <a:endParaRPr lang="ms-MY" altLang="ms-MY" sz="1800">
              <a:latin typeface="Arial" charset="0"/>
            </a:endParaRPr>
          </a:p>
        </p:txBody>
      </p:sp>
      <p:sp>
        <p:nvSpPr>
          <p:cNvPr id="3" name="Rectangle 2"/>
          <p:cNvSpPr/>
          <p:nvPr/>
        </p:nvSpPr>
        <p:spPr>
          <a:xfrm>
            <a:off x="304800" y="5313363"/>
            <a:ext cx="7620000" cy="1200150"/>
          </a:xfrm>
          <a:prstGeom prst="rect">
            <a:avLst/>
          </a:prstGeom>
        </p:spPr>
        <p:txBody>
          <a:bodyPr>
            <a:spAutoFit/>
          </a:bodyPr>
          <a:lstStyle/>
          <a:p>
            <a:pPr>
              <a:defRPr/>
            </a:pPr>
            <a:r>
              <a:rPr lang="en-US" dirty="0"/>
              <a:t>Findings:</a:t>
            </a:r>
          </a:p>
          <a:p>
            <a:pPr marL="363538" indent="-363538" algn="just">
              <a:buFont typeface="Arial" panose="020B0604020202020204" pitchFamily="34" charset="0"/>
              <a:buChar char="•"/>
              <a:defRPr/>
            </a:pPr>
            <a:r>
              <a:rPr lang="en-US" b="0" dirty="0"/>
              <a:t>Presence of oxygen on metal surface increases with the increase of biodiesel concentration. This suggests that oxide compounds are comparatively formed more in B100. </a:t>
            </a:r>
          </a:p>
        </p:txBody>
      </p:sp>
      <p:pic>
        <p:nvPicPr>
          <p:cNvPr id="3175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575" y="609600"/>
            <a:ext cx="739775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54763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6"/>
          <p:cNvSpPr txBox="1">
            <a:spLocks noGrp="1" noChangeArrowheads="1"/>
          </p:cNvSpPr>
          <p:nvPr/>
        </p:nvSpPr>
        <p:spPr bwMode="auto">
          <a:xfrm>
            <a:off x="65532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r">
              <a:spcBef>
                <a:spcPct val="0"/>
              </a:spcBef>
              <a:buClrTx/>
              <a:buSzTx/>
              <a:buFontTx/>
              <a:buNone/>
            </a:pPr>
            <a:fld id="{15CB69AA-8E96-41DA-9C21-82CF8D9F4A03}" type="slidenum">
              <a:rPr lang="en-US" altLang="ms-MY" sz="1400" b="0">
                <a:latin typeface="Times New Roman" pitchFamily="18" charset="0"/>
              </a:rPr>
              <a:pPr algn="r">
                <a:spcBef>
                  <a:spcPct val="0"/>
                </a:spcBef>
                <a:buClrTx/>
                <a:buSzTx/>
                <a:buFontTx/>
                <a:buNone/>
              </a:pPr>
              <a:t>21</a:t>
            </a:fld>
            <a:endParaRPr lang="en-US" altLang="ms-MY" sz="1400" b="0">
              <a:latin typeface="Times New Roman" pitchFamily="18" charset="0"/>
            </a:endParaRPr>
          </a:p>
        </p:txBody>
      </p:sp>
      <p:sp>
        <p:nvSpPr>
          <p:cNvPr id="2" name="Slide Number Placeholder 1"/>
          <p:cNvSpPr>
            <a:spLocks noGrp="1"/>
          </p:cNvSpPr>
          <p:nvPr>
            <p:ph type="sldNum" sz="quarter" idx="12"/>
          </p:nvPr>
        </p:nvSpPr>
        <p:spPr/>
        <p:txBody>
          <a:bodyPr/>
          <a:lstStyle/>
          <a:p>
            <a:pPr>
              <a:defRPr/>
            </a:pPr>
            <a:fld id="{A537E510-DF15-4ADD-9201-6D5AF5FE6370}" type="slidenum">
              <a:rPr lang="en-US" smtClean="0"/>
              <a:pPr>
                <a:defRPr/>
              </a:pPr>
              <a:t>21</a:t>
            </a:fld>
            <a:endParaRPr lang="en-US"/>
          </a:p>
        </p:txBody>
      </p:sp>
      <p:sp>
        <p:nvSpPr>
          <p:cNvPr id="32773" name="Rectangle 3"/>
          <p:cNvSpPr>
            <a:spLocks noChangeArrowheads="1"/>
          </p:cNvSpPr>
          <p:nvPr/>
        </p:nvSpPr>
        <p:spPr bwMode="auto">
          <a:xfrm>
            <a:off x="3749675" y="100013"/>
            <a:ext cx="1479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en-US" altLang="ms-MY" sz="1800">
                <a:latin typeface="Arial" charset="0"/>
              </a:rPr>
              <a:t>EDS results</a:t>
            </a:r>
            <a:endParaRPr lang="ms-MY" altLang="ms-MY" sz="1800">
              <a:latin typeface="Arial" charset="0"/>
            </a:endParaRPr>
          </a:p>
        </p:txBody>
      </p:sp>
      <p:sp>
        <p:nvSpPr>
          <p:cNvPr id="3" name="Rectangle 2"/>
          <p:cNvSpPr/>
          <p:nvPr/>
        </p:nvSpPr>
        <p:spPr>
          <a:xfrm>
            <a:off x="304800" y="5313363"/>
            <a:ext cx="7620000" cy="923925"/>
          </a:xfrm>
          <a:prstGeom prst="rect">
            <a:avLst/>
          </a:prstGeom>
        </p:spPr>
        <p:txBody>
          <a:bodyPr>
            <a:spAutoFit/>
          </a:bodyPr>
          <a:lstStyle/>
          <a:p>
            <a:pPr>
              <a:defRPr/>
            </a:pPr>
            <a:r>
              <a:rPr lang="en-US" dirty="0"/>
              <a:t>Findings:</a:t>
            </a:r>
          </a:p>
          <a:p>
            <a:pPr marL="363538" indent="-363538" algn="just">
              <a:buFont typeface="Arial" panose="020B0604020202020204" pitchFamily="34" charset="0"/>
              <a:buChar char="•"/>
              <a:defRPr/>
            </a:pPr>
            <a:r>
              <a:rPr lang="en-US" b="0" dirty="0"/>
              <a:t>Less oxygen is found when sample is exposed to BTA doped biodiesel.   </a:t>
            </a:r>
          </a:p>
        </p:txBody>
      </p:sp>
      <p:pic>
        <p:nvPicPr>
          <p:cNvPr id="32775"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325" y="609600"/>
            <a:ext cx="710247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57763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6"/>
          <p:cNvSpPr txBox="1">
            <a:spLocks noGrp="1" noChangeArrowheads="1"/>
          </p:cNvSpPr>
          <p:nvPr/>
        </p:nvSpPr>
        <p:spPr bwMode="auto">
          <a:xfrm>
            <a:off x="65532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r">
              <a:spcBef>
                <a:spcPct val="0"/>
              </a:spcBef>
              <a:buClrTx/>
              <a:buSzTx/>
              <a:buFontTx/>
              <a:buNone/>
            </a:pPr>
            <a:fld id="{63FD89D8-E374-4082-81DA-A87D338E6A7C}" type="slidenum">
              <a:rPr lang="en-US" altLang="ms-MY" sz="1400" b="0">
                <a:latin typeface="Times New Roman" pitchFamily="18" charset="0"/>
              </a:rPr>
              <a:pPr algn="r">
                <a:spcBef>
                  <a:spcPct val="0"/>
                </a:spcBef>
                <a:buClrTx/>
                <a:buSzTx/>
                <a:buFontTx/>
                <a:buNone/>
              </a:pPr>
              <a:t>22</a:t>
            </a:fld>
            <a:endParaRPr lang="en-US" altLang="ms-MY" sz="1400" b="0">
              <a:latin typeface="Times New Roman" pitchFamily="18" charset="0"/>
            </a:endParaRPr>
          </a:p>
        </p:txBody>
      </p:sp>
      <p:sp>
        <p:nvSpPr>
          <p:cNvPr id="2" name="Slide Number Placeholder 1"/>
          <p:cNvSpPr>
            <a:spLocks noGrp="1"/>
          </p:cNvSpPr>
          <p:nvPr>
            <p:ph type="sldNum" sz="quarter" idx="12"/>
          </p:nvPr>
        </p:nvSpPr>
        <p:spPr/>
        <p:txBody>
          <a:bodyPr/>
          <a:lstStyle/>
          <a:p>
            <a:pPr>
              <a:defRPr/>
            </a:pPr>
            <a:fld id="{0B26CF34-3460-47A0-B6F9-AFFB22EE4527}" type="slidenum">
              <a:rPr lang="en-US" smtClean="0"/>
              <a:pPr>
                <a:defRPr/>
              </a:pPr>
              <a:t>22</a:t>
            </a:fld>
            <a:endParaRPr lang="en-US"/>
          </a:p>
        </p:txBody>
      </p:sp>
      <p:sp>
        <p:nvSpPr>
          <p:cNvPr id="33797" name="Rectangle 6"/>
          <p:cNvSpPr>
            <a:spLocks noChangeArrowheads="1"/>
          </p:cNvSpPr>
          <p:nvPr/>
        </p:nvSpPr>
        <p:spPr bwMode="auto">
          <a:xfrm>
            <a:off x="762000" y="5535613"/>
            <a:ext cx="75295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 typeface="Arial" charset="0"/>
              <a:buChar char="•"/>
            </a:pPr>
            <a:r>
              <a:rPr lang="en-US" altLang="ms-MY" sz="1800" b="0">
                <a:latin typeface="Arial" charset="0"/>
              </a:rPr>
              <a:t> </a:t>
            </a:r>
            <a:r>
              <a:rPr lang="en-US" altLang="ms-MY" sz="2000" b="0">
                <a:latin typeface="Arial" charset="0"/>
              </a:rPr>
              <a:t>Even after adding additives, TAN crosses the limit. </a:t>
            </a:r>
          </a:p>
        </p:txBody>
      </p:sp>
      <p:pic>
        <p:nvPicPr>
          <p:cNvPr id="33798"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09550"/>
            <a:ext cx="7696200" cy="497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22968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B3029E5-1572-40B6-A0F0-C9439D9B1502}" type="slidenum">
              <a:rPr lang="en-US" smtClean="0"/>
              <a:pPr>
                <a:defRPr/>
              </a:pPr>
              <a:t>23</a:t>
            </a:fld>
            <a:endParaRPr lang="en-US"/>
          </a:p>
        </p:txBody>
      </p:sp>
      <p:sp>
        <p:nvSpPr>
          <p:cNvPr id="34819" name="Rectangle 6"/>
          <p:cNvSpPr>
            <a:spLocks noChangeArrowheads="1"/>
          </p:cNvSpPr>
          <p:nvPr/>
        </p:nvSpPr>
        <p:spPr bwMode="auto">
          <a:xfrm>
            <a:off x="457200" y="5837238"/>
            <a:ext cx="75279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 typeface="Arial" charset="0"/>
              <a:buChar char="•"/>
            </a:pPr>
            <a:r>
              <a:rPr lang="en-US" altLang="ms-MY" sz="2000" b="0" dirty="0">
                <a:latin typeface="Arial" charset="0"/>
              </a:rPr>
              <a:t>Density is not significantly changed. </a:t>
            </a:r>
          </a:p>
          <a:p>
            <a:pPr eaLnBrk="1" hangingPunct="1">
              <a:spcBef>
                <a:spcPct val="0"/>
              </a:spcBef>
              <a:buClrTx/>
              <a:buSzTx/>
              <a:buFont typeface="Arial" charset="0"/>
              <a:buChar char="•"/>
            </a:pPr>
            <a:r>
              <a:rPr lang="en-US" altLang="ms-MY" sz="2000" b="0" dirty="0">
                <a:latin typeface="Arial" charset="0"/>
              </a:rPr>
              <a:t>Within the limit given by </a:t>
            </a:r>
            <a:r>
              <a:rPr lang="en-US" altLang="ms-MY" sz="2000" dirty="0">
                <a:solidFill>
                  <a:srgbClr val="FF0000"/>
                </a:solidFill>
                <a:latin typeface="Arial" charset="0"/>
              </a:rPr>
              <a:t>EN 14214 standard</a:t>
            </a:r>
          </a:p>
        </p:txBody>
      </p:sp>
      <p:pic>
        <p:nvPicPr>
          <p:cNvPr id="3482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84582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72876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ounded Rectangle 5"/>
          <p:cNvSpPr>
            <a:spLocks noChangeArrowheads="1"/>
          </p:cNvSpPr>
          <p:nvPr/>
        </p:nvSpPr>
        <p:spPr bwMode="auto">
          <a:xfrm>
            <a:off x="1825625" y="1859280"/>
            <a:ext cx="5181600" cy="3881438"/>
          </a:xfrm>
          <a:prstGeom prst="roundRect">
            <a:avLst>
              <a:gd name="adj" fmla="val 16667"/>
            </a:avLst>
          </a:prstGeom>
          <a:solidFill>
            <a:schemeClr val="bg1"/>
          </a:solidFill>
          <a:ln w="3175">
            <a:solidFill>
              <a:srgbClr val="000000"/>
            </a:solidFill>
            <a:round/>
            <a:headEnd/>
            <a:tailEnd/>
          </a:ln>
        </p:spPr>
        <p:txBody>
          <a:bodyPr>
            <a:spAutoFit/>
          </a:bodyPr>
          <a:lstStyle>
            <a:lvl1pPr marL="273050" indent="-273050"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ctr" eaLnBrk="1" hangingPunct="1">
              <a:lnSpc>
                <a:spcPct val="150000"/>
              </a:lnSpc>
              <a:spcBef>
                <a:spcPct val="0"/>
              </a:spcBef>
              <a:buClr>
                <a:schemeClr val="hlink"/>
              </a:buClr>
              <a:buSzTx/>
              <a:buFontTx/>
              <a:buNone/>
            </a:pPr>
            <a:r>
              <a:rPr lang="en-US" altLang="ms-MY" sz="2800" b="0" dirty="0">
                <a:latin typeface="Arial Black" pitchFamily="34" charset="0"/>
              </a:rPr>
              <a:t>Outline</a:t>
            </a:r>
            <a:endParaRPr lang="en-US" altLang="ms-MY" sz="2400" b="0" dirty="0">
              <a:latin typeface="Arial" charset="0"/>
            </a:endParaRPr>
          </a:p>
          <a:p>
            <a:pPr eaLnBrk="1" hangingPunct="1">
              <a:lnSpc>
                <a:spcPct val="150000"/>
              </a:lnSpc>
              <a:spcBef>
                <a:spcPct val="0"/>
              </a:spcBef>
              <a:buClrTx/>
              <a:buSzTx/>
              <a:buFont typeface="Arial" charset="0"/>
              <a:buChar char="•"/>
            </a:pPr>
            <a:r>
              <a:rPr lang="en-US" altLang="zh-TW" sz="2400" dirty="0">
                <a:solidFill>
                  <a:schemeClr val="bg1">
                    <a:lumMod val="85000"/>
                  </a:schemeClr>
                </a:solidFill>
                <a:latin typeface="Arial" charset="0"/>
              </a:rPr>
              <a:t>Background </a:t>
            </a:r>
          </a:p>
          <a:p>
            <a:pPr eaLnBrk="1" hangingPunct="1">
              <a:lnSpc>
                <a:spcPct val="150000"/>
              </a:lnSpc>
              <a:spcBef>
                <a:spcPct val="0"/>
              </a:spcBef>
              <a:buClrTx/>
              <a:buSzTx/>
              <a:buFont typeface="Arial" charset="0"/>
              <a:buChar char="•"/>
            </a:pPr>
            <a:r>
              <a:rPr lang="en-US" altLang="zh-TW" sz="2400" dirty="0">
                <a:solidFill>
                  <a:schemeClr val="bg1">
                    <a:lumMod val="85000"/>
                  </a:schemeClr>
                </a:solidFill>
                <a:latin typeface="Arial" charset="0"/>
              </a:rPr>
              <a:t>Specific Objectives </a:t>
            </a:r>
          </a:p>
          <a:p>
            <a:pPr eaLnBrk="1" hangingPunct="1">
              <a:lnSpc>
                <a:spcPct val="150000"/>
              </a:lnSpc>
              <a:spcBef>
                <a:spcPct val="0"/>
              </a:spcBef>
              <a:buClrTx/>
              <a:buSzTx/>
              <a:buFont typeface="Arial" charset="0"/>
              <a:buChar char="•"/>
            </a:pPr>
            <a:r>
              <a:rPr lang="en-US" altLang="ms-MY" sz="2400" dirty="0">
                <a:solidFill>
                  <a:schemeClr val="bg1">
                    <a:lumMod val="85000"/>
                  </a:schemeClr>
                </a:solidFill>
                <a:latin typeface="Arial" charset="0"/>
              </a:rPr>
              <a:t>Experimental </a:t>
            </a:r>
          </a:p>
          <a:p>
            <a:pPr eaLnBrk="1" hangingPunct="1">
              <a:lnSpc>
                <a:spcPct val="150000"/>
              </a:lnSpc>
              <a:spcBef>
                <a:spcPct val="0"/>
              </a:spcBef>
              <a:buClrTx/>
              <a:buSzTx/>
              <a:buFont typeface="Arial" charset="0"/>
              <a:buChar char="•"/>
            </a:pPr>
            <a:r>
              <a:rPr lang="en-US" altLang="ms-MY" sz="2400" dirty="0">
                <a:solidFill>
                  <a:schemeClr val="bg1">
                    <a:lumMod val="85000"/>
                  </a:schemeClr>
                </a:solidFill>
                <a:latin typeface="Arial" charset="0"/>
              </a:rPr>
              <a:t>Results and Discussion</a:t>
            </a:r>
          </a:p>
          <a:p>
            <a:pPr eaLnBrk="1" hangingPunct="1">
              <a:lnSpc>
                <a:spcPct val="150000"/>
              </a:lnSpc>
              <a:spcBef>
                <a:spcPct val="0"/>
              </a:spcBef>
              <a:buClrTx/>
              <a:buSzTx/>
              <a:buFont typeface="Arial" charset="0"/>
              <a:buChar char="•"/>
            </a:pPr>
            <a:r>
              <a:rPr lang="en-US" altLang="ms-MY" sz="2400" dirty="0">
                <a:latin typeface="Arial" charset="0"/>
              </a:rPr>
              <a:t>Conclusions </a:t>
            </a:r>
          </a:p>
        </p:txBody>
      </p:sp>
      <p:sp>
        <p:nvSpPr>
          <p:cNvPr id="14339" name="Rectangle 1"/>
          <p:cNvSpPr>
            <a:spLocks noChangeArrowheads="1"/>
          </p:cNvSpPr>
          <p:nvPr/>
        </p:nvSpPr>
        <p:spPr bwMode="auto">
          <a:xfrm>
            <a:off x="606425" y="457200"/>
            <a:ext cx="7620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ctr">
              <a:buFont typeface="Wingdings 2" pitchFamily="18" charset="2"/>
              <a:buNone/>
              <a:defRPr/>
            </a:pPr>
            <a:r>
              <a:rPr lang="en-GB" sz="2000" cap="all" dirty="0" smtClean="0">
                <a:latin typeface="Arial Black" panose="020B0A04020102020204" pitchFamily="34" charset="0"/>
              </a:rPr>
              <a:t>CORROSION OF Phosphorus BRONZE in different biodiesel Blends and its remedial measures</a:t>
            </a:r>
            <a:endParaRPr lang="ms-MY" sz="2000" cap="all" dirty="0">
              <a:latin typeface="Arial Black" panose="020B0A04020102020204" pitchFamily="34" charset="0"/>
            </a:endParaRPr>
          </a:p>
        </p:txBody>
      </p:sp>
      <p:sp>
        <p:nvSpPr>
          <p:cNvPr id="6" name="Slide Number Placeholder 5"/>
          <p:cNvSpPr>
            <a:spLocks noGrp="1"/>
          </p:cNvSpPr>
          <p:nvPr>
            <p:ph type="sldNum" sz="quarter" idx="12"/>
          </p:nvPr>
        </p:nvSpPr>
        <p:spPr/>
        <p:txBody>
          <a:bodyPr/>
          <a:lstStyle/>
          <a:p>
            <a:pPr>
              <a:defRPr/>
            </a:pPr>
            <a:fld id="{7BB9B41C-1414-49BB-B6E7-B4ED02DB5417}" type="slidenum">
              <a:rPr lang="en-US" smtClean="0"/>
              <a:pPr>
                <a:defRPr/>
              </a:pPr>
              <a:t>24</a:t>
            </a:fld>
            <a:endParaRPr lang="en-US"/>
          </a:p>
        </p:txBody>
      </p:sp>
    </p:spTree>
    <p:extLst>
      <p:ext uri="{BB962C8B-B14F-4D97-AF65-F5344CB8AC3E}">
        <p14:creationId xmlns:p14="http://schemas.microsoft.com/office/powerpoint/2010/main" val="27259200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76213"/>
            <a:ext cx="8337550" cy="6832640"/>
          </a:xfrm>
          <a:prstGeom prst="rect">
            <a:avLst/>
          </a:prstGeom>
        </p:spPr>
        <p:txBody>
          <a:bodyPr>
            <a:spAutoFit/>
          </a:bodyPr>
          <a:lstStyle/>
          <a:p>
            <a:pPr algn="just">
              <a:defRPr/>
            </a:pPr>
            <a:r>
              <a:rPr lang="en-US" sz="2000" dirty="0">
                <a:effectLst>
                  <a:outerShdw blurRad="38100" dist="38100" dir="2700000" algn="tl">
                    <a:srgbClr val="FFFFFF"/>
                  </a:outerShdw>
                </a:effectLst>
                <a:latin typeface="Arial" pitchFamily="34" charset="0"/>
                <a:cs typeface="Arial" pitchFamily="34" charset="0"/>
              </a:rPr>
              <a:t>Conclusion:</a:t>
            </a:r>
          </a:p>
          <a:p>
            <a:pPr algn="just">
              <a:defRPr/>
            </a:pPr>
            <a:endParaRPr lang="en-US" sz="2000" b="0" dirty="0">
              <a:latin typeface="Arial" pitchFamily="34" charset="0"/>
              <a:cs typeface="Arial" pitchFamily="34" charset="0"/>
            </a:endParaRPr>
          </a:p>
          <a:p>
            <a:pPr marL="400050" indent="-400050">
              <a:buFontTx/>
              <a:buAutoNum type="romanLcPeriod"/>
              <a:defRPr/>
            </a:pPr>
            <a:r>
              <a:rPr lang="en-GB" b="0" dirty="0"/>
              <a:t>The lowest corrosion rate was recorded in the B0 while the highest corrosion rate was recorded in the B100. The </a:t>
            </a:r>
            <a:r>
              <a:rPr lang="en-GB" b="0" dirty="0" smtClean="0"/>
              <a:t>addition </a:t>
            </a:r>
            <a:r>
              <a:rPr lang="en-GB" b="0" dirty="0"/>
              <a:t>of corrosion </a:t>
            </a:r>
            <a:r>
              <a:rPr lang="en-GB" b="0" dirty="0" smtClean="0"/>
              <a:t>inhibitor in biodiesel reduces </a:t>
            </a:r>
            <a:r>
              <a:rPr lang="en-GB" b="0" dirty="0"/>
              <a:t>the corrosion rate of phosphor bronze. Additive BTA shows a higher efficiency in inhibiting corrosion when compared to additive TBA.</a:t>
            </a:r>
          </a:p>
          <a:p>
            <a:pPr marL="400050" indent="-400050">
              <a:buFontTx/>
              <a:buAutoNum type="romanLcPeriod"/>
              <a:defRPr/>
            </a:pPr>
            <a:endParaRPr lang="en-GB" b="0" dirty="0"/>
          </a:p>
          <a:p>
            <a:pPr marL="400050" indent="-400050">
              <a:buFontTx/>
              <a:buAutoNum type="romanLcPeriod"/>
              <a:defRPr/>
            </a:pPr>
            <a:r>
              <a:rPr lang="en-GB" b="0" dirty="0"/>
              <a:t>TBA doped fuel does not provide sufficient protection to phosphor bronze when compared to BTA doped fuels that shows minimum corrosion attack and similar appearance to the as-received test sample prior immersion under SEM analysis.</a:t>
            </a:r>
            <a:endParaRPr lang="ms-MY" b="0" dirty="0"/>
          </a:p>
          <a:p>
            <a:pPr marL="400050" indent="-400050">
              <a:buFontTx/>
              <a:buAutoNum type="romanLcPeriod"/>
              <a:defRPr/>
            </a:pPr>
            <a:endParaRPr lang="ms-MY" b="0" dirty="0"/>
          </a:p>
          <a:p>
            <a:pPr marL="400050" indent="-400050">
              <a:buFontTx/>
              <a:buAutoNum type="romanLcPeriod"/>
              <a:defRPr/>
            </a:pPr>
            <a:r>
              <a:rPr lang="en-GB" b="0" dirty="0"/>
              <a:t>There is an increase in the oxygen and carbon content on phosphor bronze coupons with increasing biodiesel in the fuel. This indicates that there is an increase in the corrosion compound formed on the sample surface. The increasing biodiesel content leads to the dissolution and oxidation of biodiesel to form free fatty acids, thus resulting in the instability of biodiesel.</a:t>
            </a:r>
          </a:p>
          <a:p>
            <a:pPr marL="400050" indent="-400050">
              <a:buFontTx/>
              <a:buAutoNum type="romanLcPeriod"/>
              <a:defRPr/>
            </a:pPr>
            <a:endParaRPr lang="ms-MY" b="0" dirty="0"/>
          </a:p>
          <a:p>
            <a:pPr marL="400050" indent="-400050">
              <a:buFontTx/>
              <a:buAutoNum type="romanLcPeriod"/>
              <a:defRPr/>
            </a:pPr>
            <a:r>
              <a:rPr lang="en-GB" b="0" dirty="0"/>
              <a:t>The addition of corrosion inhibitors is capable to improve the corrosion resistance of phosphor bronze. BTA additive serves as a better and more efficient corrosion inhibitor in reducing the corrosion attack on phosphor bronze.</a:t>
            </a:r>
            <a:endParaRPr lang="ms-MY" b="0" dirty="0"/>
          </a:p>
          <a:p>
            <a:pPr marL="273050" indent="-273050" algn="just">
              <a:buFont typeface="Wingdings" pitchFamily="2" charset="2"/>
              <a:buChar char="q"/>
              <a:defRPr/>
            </a:pPr>
            <a:endParaRPr lang="en-MY" sz="2000" b="0" dirty="0">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defRPr/>
            </a:pPr>
            <a:fld id="{EAA3218B-5A40-4566-8FFA-C4156C7A2E8F}" type="slidenum">
              <a:rPr lang="en-US" smtClean="0"/>
              <a:pPr>
                <a:defRPr/>
              </a:pPr>
              <a:t>25</a:t>
            </a:fld>
            <a:endParaRPr lang="en-US"/>
          </a:p>
        </p:txBody>
      </p:sp>
    </p:spTree>
    <p:extLst>
      <p:ext uri="{BB962C8B-B14F-4D97-AF65-F5344CB8AC3E}">
        <p14:creationId xmlns:p14="http://schemas.microsoft.com/office/powerpoint/2010/main" val="21180645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ChangeArrowheads="1"/>
          </p:cNvSpPr>
          <p:nvPr/>
        </p:nvSpPr>
        <p:spPr bwMode="auto">
          <a:xfrm>
            <a:off x="2895600" y="2362200"/>
            <a:ext cx="3276600" cy="584200"/>
          </a:xfrm>
          <a:prstGeom prst="rect">
            <a:avLst/>
          </a:prstGeom>
          <a:noFill/>
          <a:ln w="12700" cap="sq">
            <a:noFill/>
            <a:miter lim="800000"/>
            <a:headEnd type="none" w="sm" len="sm"/>
            <a:tailEnd type="none" w="sm" len="sm"/>
          </a:ln>
          <a:effectLst/>
        </p:spPr>
        <p:txBody>
          <a:bodyPr anchor="ctr">
            <a:spAutoFit/>
          </a:bodyPr>
          <a:lstStyle/>
          <a:p>
            <a:pPr marL="342900" indent="-342900">
              <a:defRPr/>
            </a:pPr>
            <a:r>
              <a:rPr lang="en-US" sz="3200" dirty="0">
                <a:effectLst>
                  <a:outerShdw blurRad="38100" dist="38100" dir="2700000" algn="tl">
                    <a:srgbClr val="000000">
                      <a:alpha val="43137"/>
                    </a:srgbClr>
                  </a:outerShdw>
                </a:effectLst>
              </a:rPr>
              <a:t>THANK YOU</a:t>
            </a:r>
            <a:endParaRPr lang="en-MY" sz="32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pPr>
              <a:defRPr/>
            </a:pPr>
            <a:fld id="{F28C2B15-ECE7-486C-BFA6-96E1089288C6}" type="slidenum">
              <a:rPr lang="en-US" smtClean="0"/>
              <a:pPr>
                <a:defRPr/>
              </a:pPr>
              <a:t>26</a:t>
            </a:fld>
            <a:endParaRPr lang="en-US"/>
          </a:p>
        </p:txBody>
      </p:sp>
      <p:sp>
        <p:nvSpPr>
          <p:cNvPr id="3" name="Rectangle 2"/>
          <p:cNvSpPr/>
          <p:nvPr/>
        </p:nvSpPr>
        <p:spPr>
          <a:xfrm>
            <a:off x="1828800" y="3886200"/>
            <a:ext cx="4953000" cy="1477963"/>
          </a:xfrm>
          <a:prstGeom prst="rect">
            <a:avLst/>
          </a:prstGeom>
        </p:spPr>
        <p:txBody>
          <a:bodyPr>
            <a:spAutoFit/>
          </a:bodyPr>
          <a:lstStyle/>
          <a:p>
            <a:pPr algn="ctr">
              <a:lnSpc>
                <a:spcPct val="90000"/>
              </a:lnSpc>
              <a:defRPr/>
            </a:pPr>
            <a:r>
              <a:rPr lang="en-US" sz="2000" b="0" dirty="0">
                <a:effectLst>
                  <a:outerShdw blurRad="38100" dist="38100" dir="2700000" algn="tl">
                    <a:srgbClr val="FFFFFF"/>
                  </a:outerShdw>
                </a:effectLst>
                <a:latin typeface="Arial" pitchFamily="34" charset="0"/>
                <a:cs typeface="Arial" pitchFamily="34" charset="0"/>
              </a:rPr>
              <a:t>Dr. M. A. </a:t>
            </a:r>
            <a:r>
              <a:rPr lang="en-US" sz="2000" b="0" dirty="0" err="1">
                <a:effectLst>
                  <a:outerShdw blurRad="38100" dist="38100" dir="2700000" algn="tl">
                    <a:srgbClr val="FFFFFF"/>
                  </a:outerShdw>
                </a:effectLst>
                <a:latin typeface="Arial" pitchFamily="34" charset="0"/>
                <a:cs typeface="Arial" pitchFamily="34" charset="0"/>
              </a:rPr>
              <a:t>Fazal</a:t>
            </a:r>
            <a:endParaRPr lang="en-US" sz="2000" b="0" dirty="0">
              <a:effectLst>
                <a:outerShdw blurRad="38100" dist="38100" dir="2700000" algn="tl">
                  <a:srgbClr val="FFFFFF"/>
                </a:outerShdw>
              </a:effectLst>
              <a:latin typeface="Arial" pitchFamily="34" charset="0"/>
              <a:cs typeface="Arial" pitchFamily="34" charset="0"/>
            </a:endParaRPr>
          </a:p>
          <a:p>
            <a:pPr algn="ctr">
              <a:lnSpc>
                <a:spcPct val="90000"/>
              </a:lnSpc>
              <a:defRPr/>
            </a:pPr>
            <a:r>
              <a:rPr lang="en-US" sz="2000" dirty="0">
                <a:effectLst>
                  <a:outerShdw blurRad="38100" dist="38100" dir="2700000" algn="tl">
                    <a:srgbClr val="FFFFFF"/>
                  </a:outerShdw>
                </a:effectLst>
                <a:latin typeface="Arial" pitchFamily="34" charset="0"/>
                <a:cs typeface="Arial" pitchFamily="34" charset="0"/>
              </a:rPr>
              <a:t>Email: fazal@um.edu.my</a:t>
            </a:r>
          </a:p>
          <a:p>
            <a:pPr algn="ctr">
              <a:lnSpc>
                <a:spcPct val="90000"/>
              </a:lnSpc>
              <a:defRPr/>
            </a:pPr>
            <a:endParaRPr lang="en-US" sz="2000" b="0" dirty="0">
              <a:effectLst>
                <a:outerShdw blurRad="38100" dist="38100" dir="2700000" algn="tl">
                  <a:srgbClr val="FFFFFF"/>
                </a:outerShdw>
              </a:effectLst>
              <a:latin typeface="Arial" pitchFamily="34" charset="0"/>
              <a:cs typeface="Arial" pitchFamily="34" charset="0"/>
            </a:endParaRPr>
          </a:p>
          <a:p>
            <a:pPr algn="ctr">
              <a:lnSpc>
                <a:spcPct val="90000"/>
              </a:lnSpc>
              <a:defRPr/>
            </a:pPr>
            <a:r>
              <a:rPr lang="en-US" sz="2000" b="0" dirty="0">
                <a:effectLst>
                  <a:outerShdw blurRad="38100" dist="38100" dir="2700000" algn="tl">
                    <a:srgbClr val="FFFFFF"/>
                  </a:outerShdw>
                </a:effectLst>
                <a:latin typeface="Arial" pitchFamily="34" charset="0"/>
                <a:cs typeface="Arial" pitchFamily="34" charset="0"/>
              </a:rPr>
              <a:t>Department of Mechanical Engineering</a:t>
            </a:r>
          </a:p>
          <a:p>
            <a:pPr algn="ctr">
              <a:lnSpc>
                <a:spcPct val="90000"/>
              </a:lnSpc>
              <a:defRPr/>
            </a:pPr>
            <a:r>
              <a:rPr lang="en-US" sz="2000" dirty="0">
                <a:effectLst>
                  <a:outerShdw blurRad="38100" dist="38100" dir="2700000" algn="tl">
                    <a:srgbClr val="FFFFFF"/>
                  </a:outerShdw>
                </a:effectLst>
                <a:latin typeface="Arial Black" panose="020B0A04020102020204" pitchFamily="34" charset="0"/>
                <a:cs typeface="Arial" pitchFamily="34" charset="0"/>
              </a:rPr>
              <a:t>University of Malaya </a:t>
            </a:r>
          </a:p>
        </p:txBody>
      </p:sp>
    </p:spTree>
    <p:extLst>
      <p:ext uri="{BB962C8B-B14F-4D97-AF65-F5344CB8AC3E}">
        <p14:creationId xmlns:p14="http://schemas.microsoft.com/office/powerpoint/2010/main" val="37946513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676400"/>
            <a:ext cx="2905125"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p:nvPr/>
        </p:nvSpPr>
        <p:spPr>
          <a:xfrm rot="16200000">
            <a:off x="7277100" y="1409700"/>
            <a:ext cx="914400" cy="228600"/>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latin typeface="Arial" pitchFamily="34" charset="0"/>
                <a:cs typeface="Arial" pitchFamily="34" charset="0"/>
              </a:rPr>
              <a:t>CI /  B100</a:t>
            </a:r>
            <a:endParaRPr lang="en-MY" sz="1200" dirty="0">
              <a:solidFill>
                <a:schemeClr val="tx1"/>
              </a:solidFill>
              <a:latin typeface="Arial" pitchFamily="34" charset="0"/>
              <a:cs typeface="Arial" pitchFamily="34" charset="0"/>
            </a:endParaRPr>
          </a:p>
        </p:txBody>
      </p:sp>
      <p:sp>
        <p:nvSpPr>
          <p:cNvPr id="21" name="Rectangle 20"/>
          <p:cNvSpPr/>
          <p:nvPr/>
        </p:nvSpPr>
        <p:spPr>
          <a:xfrm rot="16200000">
            <a:off x="6438900" y="1409700"/>
            <a:ext cx="914400" cy="228600"/>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latin typeface="Arial" pitchFamily="34" charset="0"/>
                <a:cs typeface="Arial" pitchFamily="34" charset="0"/>
              </a:rPr>
              <a:t>Al /  B100</a:t>
            </a:r>
            <a:endParaRPr lang="en-MY" sz="1200" dirty="0">
              <a:solidFill>
                <a:schemeClr val="tx1"/>
              </a:solidFill>
              <a:latin typeface="Arial" pitchFamily="34" charset="0"/>
              <a:cs typeface="Arial" pitchFamily="34" charset="0"/>
            </a:endParaRPr>
          </a:p>
        </p:txBody>
      </p:sp>
      <p:sp>
        <p:nvSpPr>
          <p:cNvPr id="22" name="Rectangle 21"/>
          <p:cNvSpPr/>
          <p:nvPr/>
        </p:nvSpPr>
        <p:spPr>
          <a:xfrm rot="16200000">
            <a:off x="5638800" y="1295400"/>
            <a:ext cx="990600" cy="228600"/>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latin typeface="Arial" pitchFamily="34" charset="0"/>
                <a:cs typeface="Arial" pitchFamily="34" charset="0"/>
              </a:rPr>
              <a:t>BS /  B100</a:t>
            </a:r>
            <a:endParaRPr lang="en-MY" sz="1200" dirty="0">
              <a:solidFill>
                <a:schemeClr val="tx1"/>
              </a:solidFill>
              <a:latin typeface="Arial" pitchFamily="34" charset="0"/>
              <a:cs typeface="Arial" pitchFamily="34" charset="0"/>
            </a:endParaRPr>
          </a:p>
        </p:txBody>
      </p:sp>
      <p:sp>
        <p:nvSpPr>
          <p:cNvPr id="38928" name="Rectangle 23"/>
          <p:cNvSpPr>
            <a:spLocks noChangeArrowheads="1"/>
          </p:cNvSpPr>
          <p:nvPr/>
        </p:nvSpPr>
        <p:spPr bwMode="auto">
          <a:xfrm>
            <a:off x="5562600" y="3200400"/>
            <a:ext cx="2811463" cy="338138"/>
          </a:xfrm>
          <a:prstGeom prst="rect">
            <a:avLst/>
          </a:prstGeom>
          <a:ln w="3175">
            <a:headEnd/>
            <a:tailEnd/>
          </a:ln>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b="0" dirty="0">
                <a:latin typeface="Arial" pitchFamily="34" charset="0"/>
                <a:cs typeface="Arial" pitchFamily="34" charset="0"/>
              </a:rPr>
              <a:t>At room temperature/1200 h </a:t>
            </a:r>
            <a:endParaRPr lang="en-MY" sz="1600" b="0" dirty="0">
              <a:latin typeface="Arial" pitchFamily="34" charset="0"/>
              <a:cs typeface="Arial" pitchFamily="34" charset="0"/>
            </a:endParaRPr>
          </a:p>
        </p:txBody>
      </p:sp>
      <p:pic>
        <p:nvPicPr>
          <p:cNvPr id="40967" name="Picture 94" descr="IMG_4709"/>
          <p:cNvPicPr>
            <a:picLocks noChangeAspect="1" noChangeArrowheads="1"/>
          </p:cNvPicPr>
          <p:nvPr/>
        </p:nvPicPr>
        <p:blipFill>
          <a:blip r:embed="rId3">
            <a:lum bright="40000" contrast="60000"/>
            <a:extLst>
              <a:ext uri="{28A0092B-C50C-407E-A947-70E740481C1C}">
                <a14:useLocalDpi xmlns:a14="http://schemas.microsoft.com/office/drawing/2010/main" val="0"/>
              </a:ext>
            </a:extLst>
          </a:blip>
          <a:srcRect/>
          <a:stretch>
            <a:fillRect/>
          </a:stretch>
        </p:blipFill>
        <p:spPr bwMode="auto">
          <a:xfrm>
            <a:off x="4953000" y="685800"/>
            <a:ext cx="9906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p:nvPr/>
        </p:nvSpPr>
        <p:spPr>
          <a:xfrm rot="16200000">
            <a:off x="4953000" y="1295400"/>
            <a:ext cx="990600" cy="228600"/>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latin typeface="Arial" pitchFamily="34" charset="0"/>
                <a:cs typeface="Arial" pitchFamily="34" charset="0"/>
              </a:rPr>
              <a:t>Cu /  B100</a:t>
            </a:r>
            <a:endParaRPr lang="en-MY" sz="1200" dirty="0">
              <a:solidFill>
                <a:schemeClr val="tx1"/>
              </a:solidFill>
              <a:latin typeface="Arial" pitchFamily="34" charset="0"/>
              <a:cs typeface="Arial" pitchFamily="34" charset="0"/>
            </a:endParaRPr>
          </a:p>
        </p:txBody>
      </p:sp>
      <p:grpSp>
        <p:nvGrpSpPr>
          <p:cNvPr id="2" name="Group 23"/>
          <p:cNvGrpSpPr>
            <a:grpSpLocks/>
          </p:cNvGrpSpPr>
          <p:nvPr/>
        </p:nvGrpSpPr>
        <p:grpSpPr bwMode="auto">
          <a:xfrm>
            <a:off x="5334000" y="4114800"/>
            <a:ext cx="2286000" cy="2057400"/>
            <a:chOff x="5334000" y="4114800"/>
            <a:chExt cx="2286000" cy="2057400"/>
          </a:xfrm>
        </p:grpSpPr>
        <p:sp>
          <p:nvSpPr>
            <p:cNvPr id="27" name="Rectangle 26"/>
            <p:cNvSpPr/>
            <p:nvPr/>
          </p:nvSpPr>
          <p:spPr>
            <a:xfrm>
              <a:off x="5410200" y="5895975"/>
              <a:ext cx="2209800" cy="27622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0" dirty="0">
                  <a:solidFill>
                    <a:schemeClr val="tx1"/>
                  </a:solidFill>
                  <a:latin typeface="Arial" pitchFamily="34" charset="0"/>
                  <a:cs typeface="Arial" pitchFamily="34" charset="0"/>
                </a:rPr>
                <a:t>B100/Cu/80°C/1200 h</a:t>
              </a:r>
              <a:endParaRPr lang="en-MY" sz="1600" b="0" dirty="0">
                <a:solidFill>
                  <a:schemeClr val="tx1"/>
                </a:solidFill>
                <a:latin typeface="Arial" pitchFamily="34" charset="0"/>
                <a:cs typeface="Arial" pitchFamily="34" charset="0"/>
              </a:endParaRPr>
            </a:p>
          </p:txBody>
        </p:sp>
        <p:pic>
          <p:nvPicPr>
            <p:cNvPr id="40978"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4114800"/>
              <a:ext cx="914400"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9"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4114800"/>
              <a:ext cx="1295400"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097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033463"/>
            <a:ext cx="97155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1" name="Rectangle 15"/>
          <p:cNvSpPr>
            <a:spLocks noChangeArrowheads="1"/>
          </p:cNvSpPr>
          <p:nvPr/>
        </p:nvSpPr>
        <p:spPr bwMode="auto">
          <a:xfrm>
            <a:off x="609600" y="2786063"/>
            <a:ext cx="1828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ClrTx/>
              <a:buSzTx/>
              <a:buFontTx/>
              <a:buNone/>
            </a:pPr>
            <a:r>
              <a:rPr lang="en-US" altLang="ms-MY" sz="1400" b="0">
                <a:latin typeface="Arial" charset="0"/>
              </a:rPr>
              <a:t>As received Palm Biodiesel (B100) </a:t>
            </a:r>
          </a:p>
        </p:txBody>
      </p:sp>
      <p:sp>
        <p:nvSpPr>
          <p:cNvPr id="32" name="Oval Callout 31"/>
          <p:cNvSpPr/>
          <p:nvPr/>
        </p:nvSpPr>
        <p:spPr>
          <a:xfrm>
            <a:off x="1981200" y="1066800"/>
            <a:ext cx="914400" cy="762000"/>
          </a:xfrm>
          <a:prstGeom prst="wedgeEllipseCallout">
            <a:avLst>
              <a:gd name="adj1" fmla="val -75064"/>
              <a:gd name="adj2" fmla="val 49808"/>
            </a:avLst>
          </a:prstGeom>
          <a:solidFill>
            <a:schemeClr val="accent1">
              <a:alpha val="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latin typeface="Arial" pitchFamily="34" charset="0"/>
                <a:cs typeface="Arial" pitchFamily="34" charset="0"/>
              </a:rPr>
              <a:t>Esters</a:t>
            </a:r>
            <a:endParaRPr lang="en-MY" sz="1200" dirty="0">
              <a:solidFill>
                <a:schemeClr val="tx1"/>
              </a:solidFill>
              <a:latin typeface="Arial" pitchFamily="34" charset="0"/>
              <a:cs typeface="Arial" pitchFamily="34" charset="0"/>
            </a:endParaRPr>
          </a:p>
        </p:txBody>
      </p:sp>
      <p:grpSp>
        <p:nvGrpSpPr>
          <p:cNvPr id="3" name="Group 24"/>
          <p:cNvGrpSpPr>
            <a:grpSpLocks/>
          </p:cNvGrpSpPr>
          <p:nvPr/>
        </p:nvGrpSpPr>
        <p:grpSpPr bwMode="auto">
          <a:xfrm>
            <a:off x="1143000" y="3581400"/>
            <a:ext cx="3352800" cy="762000"/>
            <a:chOff x="1143000" y="3581400"/>
            <a:chExt cx="3352800" cy="762000"/>
          </a:xfrm>
        </p:grpSpPr>
        <p:sp>
          <p:nvSpPr>
            <p:cNvPr id="33" name="Freeform 32"/>
            <p:cNvSpPr/>
            <p:nvPr/>
          </p:nvSpPr>
          <p:spPr>
            <a:xfrm rot="10800000">
              <a:off x="1143000" y="3581400"/>
              <a:ext cx="3276600" cy="762000"/>
            </a:xfrm>
            <a:custGeom>
              <a:avLst/>
              <a:gdLst>
                <a:gd name="connsiteX0" fmla="*/ 0 w 2133600"/>
                <a:gd name="connsiteY0" fmla="*/ 152403 h 914400"/>
                <a:gd name="connsiteX1" fmla="*/ 44638 w 2133600"/>
                <a:gd name="connsiteY1" fmla="*/ 44638 h 914400"/>
                <a:gd name="connsiteX2" fmla="*/ 152403 w 2133600"/>
                <a:gd name="connsiteY2" fmla="*/ 0 h 914400"/>
                <a:gd name="connsiteX3" fmla="*/ 355600 w 2133600"/>
                <a:gd name="connsiteY3" fmla="*/ 0 h 914400"/>
                <a:gd name="connsiteX4" fmla="*/ 355600 w 2133600"/>
                <a:gd name="connsiteY4" fmla="*/ 0 h 914400"/>
                <a:gd name="connsiteX5" fmla="*/ 889000 w 2133600"/>
                <a:gd name="connsiteY5" fmla="*/ 0 h 914400"/>
                <a:gd name="connsiteX6" fmla="*/ 1981197 w 2133600"/>
                <a:gd name="connsiteY6" fmla="*/ 0 h 914400"/>
                <a:gd name="connsiteX7" fmla="*/ 2088962 w 2133600"/>
                <a:gd name="connsiteY7" fmla="*/ 44638 h 914400"/>
                <a:gd name="connsiteX8" fmla="*/ 2133600 w 2133600"/>
                <a:gd name="connsiteY8" fmla="*/ 152403 h 914400"/>
                <a:gd name="connsiteX9" fmla="*/ 2133600 w 2133600"/>
                <a:gd name="connsiteY9" fmla="*/ 533400 h 914400"/>
                <a:gd name="connsiteX10" fmla="*/ 2133600 w 2133600"/>
                <a:gd name="connsiteY10" fmla="*/ 533400 h 914400"/>
                <a:gd name="connsiteX11" fmla="*/ 2133600 w 2133600"/>
                <a:gd name="connsiteY11" fmla="*/ 762000 h 914400"/>
                <a:gd name="connsiteX12" fmla="*/ 2133600 w 2133600"/>
                <a:gd name="connsiteY12" fmla="*/ 761997 h 914400"/>
                <a:gd name="connsiteX13" fmla="*/ 2088962 w 2133600"/>
                <a:gd name="connsiteY13" fmla="*/ 869762 h 914400"/>
                <a:gd name="connsiteX14" fmla="*/ 1981197 w 2133600"/>
                <a:gd name="connsiteY14" fmla="*/ 914400 h 914400"/>
                <a:gd name="connsiteX15" fmla="*/ 889000 w 2133600"/>
                <a:gd name="connsiteY15" fmla="*/ 914400 h 914400"/>
                <a:gd name="connsiteX16" fmla="*/ -567623 w 2133600"/>
                <a:gd name="connsiteY16" fmla="*/ 1768505 h 914400"/>
                <a:gd name="connsiteX17" fmla="*/ 355600 w 2133600"/>
                <a:gd name="connsiteY17" fmla="*/ 914400 h 914400"/>
                <a:gd name="connsiteX18" fmla="*/ 152403 w 2133600"/>
                <a:gd name="connsiteY18" fmla="*/ 914400 h 914400"/>
                <a:gd name="connsiteX19" fmla="*/ 44638 w 2133600"/>
                <a:gd name="connsiteY19" fmla="*/ 869762 h 914400"/>
                <a:gd name="connsiteX20" fmla="*/ 0 w 2133600"/>
                <a:gd name="connsiteY20" fmla="*/ 761997 h 914400"/>
                <a:gd name="connsiteX21" fmla="*/ 0 w 2133600"/>
                <a:gd name="connsiteY21" fmla="*/ 762000 h 914400"/>
                <a:gd name="connsiteX22" fmla="*/ 0 w 2133600"/>
                <a:gd name="connsiteY22" fmla="*/ 533400 h 914400"/>
                <a:gd name="connsiteX23" fmla="*/ 0 w 2133600"/>
                <a:gd name="connsiteY23" fmla="*/ 533400 h 914400"/>
                <a:gd name="connsiteX24" fmla="*/ 0 w 2133600"/>
                <a:gd name="connsiteY24" fmla="*/ 152403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3600" h="914400">
                  <a:moveTo>
                    <a:pt x="0" y="152403"/>
                  </a:moveTo>
                  <a:cubicBezTo>
                    <a:pt x="0" y="111983"/>
                    <a:pt x="16057" y="73219"/>
                    <a:pt x="44638" y="44638"/>
                  </a:cubicBezTo>
                  <a:cubicBezTo>
                    <a:pt x="73219" y="16057"/>
                    <a:pt x="111983" y="0"/>
                    <a:pt x="152403" y="0"/>
                  </a:cubicBezTo>
                  <a:lnTo>
                    <a:pt x="355600" y="0"/>
                  </a:lnTo>
                  <a:lnTo>
                    <a:pt x="355600" y="0"/>
                  </a:lnTo>
                  <a:lnTo>
                    <a:pt x="889000" y="0"/>
                  </a:lnTo>
                  <a:lnTo>
                    <a:pt x="1981197" y="0"/>
                  </a:lnTo>
                  <a:cubicBezTo>
                    <a:pt x="2021617" y="0"/>
                    <a:pt x="2060381" y="16057"/>
                    <a:pt x="2088962" y="44638"/>
                  </a:cubicBezTo>
                  <a:cubicBezTo>
                    <a:pt x="2117543" y="73219"/>
                    <a:pt x="2133600" y="111983"/>
                    <a:pt x="2133600" y="152403"/>
                  </a:cubicBezTo>
                  <a:lnTo>
                    <a:pt x="2133600" y="533400"/>
                  </a:lnTo>
                  <a:lnTo>
                    <a:pt x="2133600" y="533400"/>
                  </a:lnTo>
                  <a:lnTo>
                    <a:pt x="2133600" y="762000"/>
                  </a:lnTo>
                  <a:lnTo>
                    <a:pt x="2133600" y="761997"/>
                  </a:lnTo>
                  <a:cubicBezTo>
                    <a:pt x="2133600" y="802417"/>
                    <a:pt x="2117543" y="841181"/>
                    <a:pt x="2088962" y="869762"/>
                  </a:cubicBezTo>
                  <a:cubicBezTo>
                    <a:pt x="2060381" y="898343"/>
                    <a:pt x="2021617" y="914400"/>
                    <a:pt x="1981197" y="914400"/>
                  </a:cubicBezTo>
                  <a:lnTo>
                    <a:pt x="889000" y="914400"/>
                  </a:lnTo>
                  <a:lnTo>
                    <a:pt x="-567623" y="1768505"/>
                  </a:lnTo>
                  <a:lnTo>
                    <a:pt x="355600" y="914400"/>
                  </a:lnTo>
                  <a:lnTo>
                    <a:pt x="152403" y="914400"/>
                  </a:lnTo>
                  <a:cubicBezTo>
                    <a:pt x="111983" y="914400"/>
                    <a:pt x="73219" y="898343"/>
                    <a:pt x="44638" y="869762"/>
                  </a:cubicBezTo>
                  <a:cubicBezTo>
                    <a:pt x="16057" y="841181"/>
                    <a:pt x="0" y="802417"/>
                    <a:pt x="0" y="761997"/>
                  </a:cubicBezTo>
                  <a:lnTo>
                    <a:pt x="0" y="762000"/>
                  </a:lnTo>
                  <a:lnTo>
                    <a:pt x="0" y="533400"/>
                  </a:lnTo>
                  <a:lnTo>
                    <a:pt x="0" y="533400"/>
                  </a:lnTo>
                  <a:lnTo>
                    <a:pt x="0" y="152403"/>
                  </a:lnTo>
                  <a:close/>
                </a:path>
              </a:pathLst>
            </a:custGeom>
            <a:solidFill>
              <a:schemeClr val="tx1">
                <a:alpha val="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a:lstStyle/>
            <a:p>
              <a:pPr algn="ctr">
                <a:defRPr/>
              </a:pPr>
              <a:endParaRPr lang="en-MY" dirty="0">
                <a:ln w="3175">
                  <a:solidFill>
                    <a:schemeClr val="tx1"/>
                  </a:solidFill>
                </a:ln>
                <a:solidFill>
                  <a:schemeClr val="tx1"/>
                </a:solidFill>
              </a:endParaRPr>
            </a:p>
          </p:txBody>
        </p:sp>
        <p:sp>
          <p:nvSpPr>
            <p:cNvPr id="35" name="Rectangle 34"/>
            <p:cNvSpPr/>
            <p:nvPr/>
          </p:nvSpPr>
          <p:spPr>
            <a:xfrm>
              <a:off x="1143000" y="3581400"/>
              <a:ext cx="3352800" cy="6858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dirty="0">
                  <a:solidFill>
                    <a:schemeClr val="tx1"/>
                  </a:solidFill>
                  <a:latin typeface="Arial" pitchFamily="34" charset="0"/>
                  <a:cs typeface="Arial" pitchFamily="34" charset="0"/>
                </a:rPr>
                <a:t>Increased </a:t>
              </a:r>
              <a:r>
                <a:rPr lang="en-US" sz="1400" b="0" dirty="0">
                  <a:solidFill>
                    <a:schemeClr val="tx1"/>
                  </a:solidFill>
                  <a:latin typeface="Arial" pitchFamily="34" charset="0"/>
                  <a:cs typeface="Arial" pitchFamily="34" charset="0"/>
                </a:rPr>
                <a:t>acid and water content</a:t>
              </a:r>
            </a:p>
            <a:p>
              <a:pPr>
                <a:defRPr/>
              </a:pPr>
              <a:r>
                <a:rPr lang="en-US" sz="1400" dirty="0">
                  <a:solidFill>
                    <a:schemeClr val="tx1"/>
                  </a:solidFill>
                  <a:latin typeface="Arial" pitchFamily="34" charset="0"/>
                  <a:cs typeface="Arial" pitchFamily="34" charset="0"/>
                </a:rPr>
                <a:t>Formation</a:t>
              </a:r>
              <a:r>
                <a:rPr lang="en-US" sz="1400" b="0" dirty="0">
                  <a:solidFill>
                    <a:schemeClr val="tx1"/>
                  </a:solidFill>
                  <a:latin typeface="Arial" pitchFamily="34" charset="0"/>
                  <a:cs typeface="Arial" pitchFamily="34" charset="0"/>
                </a:rPr>
                <a:t> of </a:t>
              </a:r>
              <a:r>
                <a:rPr lang="en-US" sz="1400" b="0" dirty="0" err="1">
                  <a:solidFill>
                    <a:schemeClr val="tx1"/>
                  </a:solidFill>
                  <a:latin typeface="Arial" pitchFamily="34" charset="0"/>
                  <a:cs typeface="Arial" pitchFamily="34" charset="0"/>
                </a:rPr>
                <a:t>Adehyde</a:t>
              </a:r>
              <a:r>
                <a:rPr lang="en-US" sz="1400" b="0" dirty="0">
                  <a:solidFill>
                    <a:schemeClr val="tx1"/>
                  </a:solidFill>
                  <a:latin typeface="Arial" pitchFamily="34" charset="0"/>
                  <a:cs typeface="Arial" pitchFamily="34" charset="0"/>
                </a:rPr>
                <a:t>, </a:t>
              </a:r>
              <a:r>
                <a:rPr lang="en-US" sz="1400" b="0" dirty="0" err="1">
                  <a:solidFill>
                    <a:schemeClr val="tx1"/>
                  </a:solidFill>
                  <a:latin typeface="Arial" pitchFamily="34" charset="0"/>
                  <a:cs typeface="Arial" pitchFamily="34" charset="0"/>
                </a:rPr>
                <a:t>ketone</a:t>
              </a:r>
              <a:r>
                <a:rPr lang="en-US" sz="1400" b="0" dirty="0">
                  <a:solidFill>
                    <a:schemeClr val="tx1"/>
                  </a:solidFill>
                  <a:latin typeface="Arial" pitchFamily="34" charset="0"/>
                  <a:cs typeface="Arial" pitchFamily="34" charset="0"/>
                </a:rPr>
                <a:t>, alcohol </a:t>
              </a:r>
              <a:endParaRPr lang="en-MY" sz="1400" b="0" dirty="0">
                <a:solidFill>
                  <a:schemeClr val="tx1"/>
                </a:solidFill>
                <a:latin typeface="Arial" pitchFamily="34" charset="0"/>
                <a:cs typeface="Arial" pitchFamily="34" charset="0"/>
              </a:endParaRPr>
            </a:p>
          </p:txBody>
        </p:sp>
      </p:grpSp>
      <p:sp>
        <p:nvSpPr>
          <p:cNvPr id="7" name="Slide Number Placeholder 6"/>
          <p:cNvSpPr>
            <a:spLocks noGrp="1"/>
          </p:cNvSpPr>
          <p:nvPr>
            <p:ph type="sldNum" sz="quarter" idx="12"/>
          </p:nvPr>
        </p:nvSpPr>
        <p:spPr/>
        <p:txBody>
          <a:bodyPr/>
          <a:lstStyle/>
          <a:p>
            <a:pPr>
              <a:defRPr/>
            </a:pPr>
            <a:fld id="{8CDBE261-2C7F-4C36-8989-21F881509758}" type="slidenum">
              <a:rPr lang="en-US" smtClean="0"/>
              <a:pPr>
                <a:defRPr/>
              </a:pPr>
              <a:t>27</a:t>
            </a:fld>
            <a:endParaRPr lang="en-US"/>
          </a:p>
        </p:txBody>
      </p:sp>
    </p:spTree>
    <p:extLst>
      <p:ext uri="{BB962C8B-B14F-4D97-AF65-F5344CB8AC3E}">
        <p14:creationId xmlns:p14="http://schemas.microsoft.com/office/powerpoint/2010/main" val="27448739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theme/_rels/themeOverride1.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Override>
</file>

<file path=docProps/app.xml><?xml version="1.0" encoding="utf-8"?>
<Properties xmlns="http://schemas.openxmlformats.org/officeDocument/2006/extended-properties" xmlns:vt="http://schemas.openxmlformats.org/officeDocument/2006/docPropsVTypes">
  <TotalTime>436</TotalTime>
  <Words>1158</Words>
  <Application>Microsoft Office PowerPoint</Application>
  <PresentationFormat>On-screen Show (4:3)</PresentationFormat>
  <Paragraphs>248</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Default Design</vt:lpstr>
      <vt:lpstr>M.A. Fazal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Author Name</dc:title>
  <dc:creator>Nace</dc:creator>
  <cp:lastModifiedBy>user</cp:lastModifiedBy>
  <cp:revision>57</cp:revision>
  <dcterms:created xsi:type="dcterms:W3CDTF">2009-08-28T11:11:30Z</dcterms:created>
  <dcterms:modified xsi:type="dcterms:W3CDTF">2016-01-21T16:23:20Z</dcterms:modified>
</cp:coreProperties>
</file>